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1"/>
  </p:notesMasterIdLst>
  <p:sldIdLst>
    <p:sldId id="273" r:id="rId3"/>
    <p:sldId id="260" r:id="rId4"/>
    <p:sldId id="285" r:id="rId5"/>
    <p:sldId id="284" r:id="rId6"/>
    <p:sldId id="286" r:id="rId7"/>
    <p:sldId id="261" r:id="rId8"/>
    <p:sldId id="274" r:id="rId9"/>
    <p:sldId id="263" r:id="rId10"/>
    <p:sldId id="264" r:id="rId11"/>
    <p:sldId id="265" r:id="rId12"/>
    <p:sldId id="275" r:id="rId13"/>
    <p:sldId id="266" r:id="rId14"/>
    <p:sldId id="277" r:id="rId15"/>
    <p:sldId id="276" r:id="rId16"/>
    <p:sldId id="278" r:id="rId17"/>
    <p:sldId id="279" r:id="rId18"/>
    <p:sldId id="280" r:id="rId19"/>
    <p:sldId id="283" r:id="rId2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68459" autoAdjust="0"/>
  </p:normalViewPr>
  <p:slideViewPr>
    <p:cSldViewPr>
      <p:cViewPr varScale="1">
        <p:scale>
          <a:sx n="107" d="100"/>
          <a:sy n="107" d="100"/>
        </p:scale>
        <p:origin x="-84"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 xmlns:p14="http://schemas.microsoft.com/office/powerpoint/2010/main" val="153400865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algn="just" rtl="0"/>
            <a:r>
              <a:rPr lang="es-ES" sz="1100" b="0" i="0" u="none" strike="noStrike" kern="1200" dirty="0" smtClean="0">
                <a:solidFill>
                  <a:schemeClr val="tx1"/>
                </a:solidFill>
                <a:latin typeface="+mn-lt"/>
                <a:ea typeface="+mn-ea"/>
                <a:cs typeface="+mn-cs"/>
              </a:rPr>
              <a:t>La Comunidad Valencia es una de las comunidades autónomas más ricas en especies por su variedad de ecosistemas, y muy activa en cuanto a la conservación de su flora. De hecho, es pionera en la creación de lo que se conocen como </a:t>
            </a:r>
            <a:r>
              <a:rPr lang="es-ES" sz="1100" b="0" i="0" u="none" strike="noStrike" kern="1200" dirty="0" err="1" smtClean="0">
                <a:solidFill>
                  <a:schemeClr val="tx1"/>
                </a:solidFill>
                <a:latin typeface="+mn-lt"/>
                <a:ea typeface="+mn-ea"/>
                <a:cs typeface="+mn-cs"/>
              </a:rPr>
              <a:t>Microrreservas</a:t>
            </a:r>
            <a:r>
              <a:rPr lang="es-ES" sz="1100" b="0" i="0" u="none" strike="noStrike" kern="1200" dirty="0" smtClean="0">
                <a:solidFill>
                  <a:schemeClr val="tx1"/>
                </a:solidFill>
                <a:latin typeface="+mn-lt"/>
                <a:ea typeface="+mn-ea"/>
                <a:cs typeface="+mn-cs"/>
              </a:rPr>
              <a:t> de Flora como herramienta para la conservación </a:t>
            </a:r>
            <a:r>
              <a:rPr lang="es-ES" sz="1100" b="0" i="1" u="none" strike="noStrike" kern="1200" dirty="0" smtClean="0">
                <a:solidFill>
                  <a:schemeClr val="tx1"/>
                </a:solidFill>
                <a:latin typeface="+mn-lt"/>
                <a:ea typeface="+mn-ea"/>
                <a:cs typeface="+mn-cs"/>
              </a:rPr>
              <a:t>in situ</a:t>
            </a:r>
            <a:r>
              <a:rPr lang="es-ES" sz="1100" b="0" i="0" u="none" strike="noStrike" kern="1200" dirty="0" smtClean="0">
                <a:solidFill>
                  <a:schemeClr val="tx1"/>
                </a:solidFill>
                <a:latin typeface="+mn-lt"/>
                <a:ea typeface="+mn-ea"/>
                <a:cs typeface="+mn-cs"/>
              </a:rPr>
              <a:t> de especies amenazadas. </a:t>
            </a:r>
            <a:r>
              <a:rPr lang="es-ES" sz="1100" b="0" i="0" u="none" strike="noStrike" kern="1200" smtClean="0">
                <a:solidFill>
                  <a:schemeClr val="tx1"/>
                </a:solidFill>
                <a:latin typeface="+mn-lt"/>
                <a:ea typeface="+mn-ea"/>
                <a:cs typeface="+mn-cs"/>
              </a:rPr>
              <a:t>Estas se </a:t>
            </a:r>
            <a:r>
              <a:rPr lang="es-ES" sz="1100" b="0" i="0" u="none" strike="noStrike" kern="1200" dirty="0" smtClean="0">
                <a:solidFill>
                  <a:schemeClr val="tx1"/>
                </a:solidFill>
                <a:latin typeface="+mn-lt"/>
                <a:ea typeface="+mn-ea"/>
                <a:cs typeface="+mn-cs"/>
              </a:rPr>
              <a:t>reúnen en listas que permiten una rápida valoración de su riesgo de extinción, a través de un completo conjunto de códigos representativos de los criterios sobre reducción de poblaciones, amenazas, número de ejemplares (UICN, 2001). Estos documentos, denominados Listas Rojas son útiles para facilitar la elección de las especies a proteger. Listas y libros rojos también deben ser destacados como un importante estímulo para la actualización y publicación de nuevos datos de campo relativos a los taxones considerados raros o amenazados. El Catálogo Valenciano de Especies de Flora Amenazadas</a:t>
            </a:r>
            <a:r>
              <a:rPr lang="es-ES" sz="1100" b="0" i="0" u="none" strike="noStrike" kern="1200" baseline="0" dirty="0" smtClean="0">
                <a:solidFill>
                  <a:schemeClr val="tx1"/>
                </a:solidFill>
                <a:latin typeface="+mn-lt"/>
                <a:ea typeface="+mn-ea"/>
                <a:cs typeface="+mn-cs"/>
              </a:rPr>
              <a:t> </a:t>
            </a:r>
            <a:r>
              <a:rPr lang="es-ES" sz="1100" b="0" i="0" u="none" strike="noStrike" kern="1200" dirty="0" smtClean="0">
                <a:solidFill>
                  <a:schemeClr val="tx1"/>
                </a:solidFill>
                <a:latin typeface="+mn-lt"/>
                <a:ea typeface="+mn-ea"/>
                <a:cs typeface="+mn-cs"/>
              </a:rPr>
              <a:t>se establece por equivalencia al previsto para el Catálogo Español de Especies Amenazadas, que emana de la ley básica española</a:t>
            </a:r>
            <a:r>
              <a:rPr lang="es-ES" sz="1100" b="0" i="0" u="none" strike="noStrike" kern="1200" baseline="0" dirty="0" smtClean="0">
                <a:solidFill>
                  <a:schemeClr val="tx1"/>
                </a:solidFill>
                <a:latin typeface="+mn-lt"/>
                <a:ea typeface="+mn-ea"/>
                <a:cs typeface="+mn-cs"/>
              </a:rPr>
              <a:t> </a:t>
            </a:r>
            <a:r>
              <a:rPr lang="es-ES" sz="1100" b="0" i="0" u="none" strike="noStrike" kern="1200" dirty="0" smtClean="0">
                <a:solidFill>
                  <a:schemeClr val="tx1"/>
                </a:solidFill>
                <a:latin typeface="+mn-lt"/>
                <a:ea typeface="+mn-ea"/>
                <a:cs typeface="+mn-cs"/>
              </a:rPr>
              <a:t>recientemente aprobada, la Ley 42/2007, del Patrimonio Natural y de la Biodiversidad, de 13 de diciembre. La </a:t>
            </a:r>
            <a:r>
              <a:rPr lang="es-ES" sz="1100" b="0" i="0" u="none" strike="noStrike" kern="1200" dirty="0" err="1" smtClean="0">
                <a:solidFill>
                  <a:schemeClr val="tx1"/>
                </a:solidFill>
                <a:latin typeface="+mn-lt"/>
                <a:ea typeface="+mn-ea"/>
                <a:cs typeface="+mn-cs"/>
              </a:rPr>
              <a:t>Comunitat</a:t>
            </a:r>
            <a:r>
              <a:rPr lang="es-ES" sz="1100" b="0" i="0" u="none" strike="noStrike" kern="1200" dirty="0" smtClean="0">
                <a:solidFill>
                  <a:schemeClr val="tx1"/>
                </a:solidFill>
                <a:latin typeface="+mn-lt"/>
                <a:ea typeface="+mn-ea"/>
                <a:cs typeface="+mn-cs"/>
              </a:rPr>
              <a:t> Valenciana alcanzan la cifra de 125 plantas, 42 en la categoría “En Peligro de Extinción” y 83 en la de “Vulnerables”. Las tres provincias valencianas albergan 116 plantas amenazadas a nivel nacional siguiendo los criterios UICN, 41 de ellas en las categorías de máximo riesgo (EX, CR o EN) y las 75 restantes en la de Vulnerable (VU). </a:t>
            </a:r>
            <a:endParaRPr lang="es-ES" dirty="0" smtClean="0"/>
          </a:p>
          <a:p>
            <a:pPr lvl="0" algn="just">
              <a:spcBef>
                <a:spcPts val="0"/>
              </a:spcBef>
              <a:buNone/>
            </a:pPr>
            <a:endParaRPr lang="es-ES" dirty="0"/>
          </a:p>
        </p:txBody>
      </p:sp>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i="1" dirty="0">
                <a:solidFill>
                  <a:schemeClr val="dk1"/>
                </a:solidFill>
              </a:rPr>
              <a:t>Resultados</a:t>
            </a:r>
            <a:br>
              <a:rPr lang="es-ES" sz="1100" i="1" dirty="0">
                <a:solidFill>
                  <a:schemeClr val="dk1"/>
                </a:solidFill>
              </a:rPr>
            </a:br>
            <a:endParaRPr sz="1100">
              <a:solidFill>
                <a:srgbClr val="FF0000"/>
              </a:solidFill>
            </a:endParaRPr>
          </a:p>
          <a:p>
            <a:pPr lvl="0" rtl="0">
              <a:spcBef>
                <a:spcPts val="0"/>
              </a:spcBef>
              <a:buNone/>
            </a:pPr>
            <a:r>
              <a:rPr lang="es-ES" sz="1100" dirty="0">
                <a:solidFill>
                  <a:schemeClr val="dk1"/>
                </a:solidFill>
              </a:rPr>
              <a:t>6. ¿Cuál ha sido la evolución temporal (durante los últimos 20 años) de las acciones de restitución? Y a la derecha se muestra la evolución temporal de las actuaciones de restauración. En el eje horizontal se muestran los años de inicio de la actuación de restitución de las especies, y en el vertical, el número de especies en ese año. Como </a:t>
            </a:r>
            <a:r>
              <a:rPr lang="es-ES" sz="1100" dirty="0" err="1">
                <a:solidFill>
                  <a:schemeClr val="dk1"/>
                </a:solidFill>
              </a:rPr>
              <a:t>véis</a:t>
            </a:r>
            <a:r>
              <a:rPr lang="es-ES" sz="1100" dirty="0">
                <a:solidFill>
                  <a:schemeClr val="dk1"/>
                </a:solidFill>
              </a:rPr>
              <a:t>, hay un pico en el año 2009 que coincide con la aprobación del </a:t>
            </a:r>
            <a:r>
              <a:rPr lang="es-ES" sz="1100" dirty="0">
                <a:solidFill>
                  <a:srgbClr val="111111"/>
                </a:solidFill>
              </a:rPr>
              <a:t>DECRETO 70/2009, de 22 de mayo, del </a:t>
            </a:r>
            <a:r>
              <a:rPr lang="es-ES" sz="1100" dirty="0" err="1">
                <a:solidFill>
                  <a:srgbClr val="111111"/>
                </a:solidFill>
              </a:rPr>
              <a:t>Consell</a:t>
            </a:r>
            <a:r>
              <a:rPr lang="es-ES" sz="1100" dirty="0">
                <a:solidFill>
                  <a:srgbClr val="111111"/>
                </a:solidFill>
              </a:rPr>
              <a:t>, por el que se crea y regula el Catálogo Valenciano de Especies de Flora Amenazadas y se regulan medidas adicionales de conservación. </a:t>
            </a:r>
          </a:p>
        </p:txBody>
      </p:sp>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r>
              <a:rPr lang="es-ES" sz="1100" dirty="0"/>
              <a:t>Resultados</a:t>
            </a:r>
          </a:p>
          <a:p>
            <a:pPr lvl="0" rtl="0">
              <a:spcBef>
                <a:spcPts val="0"/>
              </a:spcBef>
              <a:buNone/>
            </a:pPr>
            <a:r>
              <a:rPr lang="es-ES" sz="1100" i="1" dirty="0"/>
              <a:t>4. ¿Como de exitosas han sido las acciones? esto es un poco relativo</a:t>
            </a:r>
          </a:p>
          <a:p>
            <a:pPr lvl="0" rtl="0">
              <a:spcBef>
                <a:spcPts val="0"/>
              </a:spcBef>
              <a:buNone/>
            </a:pPr>
            <a:r>
              <a:rPr lang="es-ES" sz="1100" i="1" dirty="0"/>
              <a:t>¿Cómo se mide el éxito?</a:t>
            </a:r>
          </a:p>
          <a:p>
            <a:pPr lvl="0" rtl="0">
              <a:spcBef>
                <a:spcPts val="0"/>
              </a:spcBef>
              <a:buNone/>
            </a:pPr>
            <a:endParaRPr sz="1100"/>
          </a:p>
          <a:p>
            <a:pPr lvl="0">
              <a:spcBef>
                <a:spcPts val="0"/>
              </a:spcBef>
              <a:buNone/>
            </a:pPr>
            <a:r>
              <a:rPr lang="es-ES" sz="1100" dirty="0"/>
              <a:t>En cuanto a las actuaciones de restitución llevadas a cabo, en mayor medida son refuerzos poblacionales o reintroducciones, y en menor medida son introducciones benignas o </a:t>
            </a:r>
            <a:r>
              <a:rPr lang="es-ES" sz="1100" dirty="0" err="1"/>
              <a:t>traslocaciones</a:t>
            </a:r>
            <a:r>
              <a:rPr lang="es-ES" sz="1100" dirty="0"/>
              <a:t>. </a:t>
            </a:r>
          </a:p>
          <a:p>
            <a:pPr lvl="0" rtl="0">
              <a:spcBef>
                <a:spcPts val="0"/>
              </a:spcBef>
              <a:buNone/>
            </a:pPr>
            <a:r>
              <a:rPr lang="es-ES" sz="1100" dirty="0"/>
              <a:t>Y el éxito que tienen estas restituciones suele ser muy alto, aunque en su mayoría estas se evalúan únicamente con datos de supervivencia, a menudo con seguimientos no suficientemente largos como para evaluar el verdadero éxito de estas restituciones. Sería importante evaluar también otros aspectos, como la floración y la </a:t>
            </a:r>
            <a:r>
              <a:rPr lang="es-ES" sz="1100" dirty="0" err="1"/>
              <a:t>frutificación</a:t>
            </a:r>
            <a:r>
              <a:rPr lang="es-ES" sz="1100" dirty="0"/>
              <a:t>, germinación, la estructura demográfica de las poblaciones, el éxito reproductivo, o el reclutamiento. </a:t>
            </a:r>
            <a:endParaRPr lang="es-ES" sz="1100" dirty="0" smtClean="0"/>
          </a:p>
          <a:p>
            <a:pPr lvl="0" rtl="0">
              <a:spcBef>
                <a:spcPts val="0"/>
              </a:spcBef>
              <a:buNone/>
            </a:pPr>
            <a:endParaRPr lang="es-ES" sz="1100" dirty="0" smtClean="0"/>
          </a:p>
          <a:p>
            <a:pPr lvl="0" rtl="0">
              <a:spcBef>
                <a:spcPts val="0"/>
              </a:spcBef>
              <a:buNone/>
            </a:pPr>
            <a:endParaRPr lang="es-ES" sz="1100" i="1" dirty="0" smtClean="0"/>
          </a:p>
          <a:p>
            <a:pPr lvl="0" rtl="0">
              <a:spcBef>
                <a:spcPts val="0"/>
              </a:spcBef>
              <a:buNone/>
            </a:pPr>
            <a:r>
              <a:rPr lang="es-ES" sz="1100" i="1" dirty="0" smtClean="0"/>
              <a:t>Hay muchos artículos en los que te dicen que hay éxito o no, pero no te dicen como lo han medido… </a:t>
            </a:r>
          </a:p>
          <a:p>
            <a:pPr lvl="0" rtl="0">
              <a:spcBef>
                <a:spcPts val="0"/>
              </a:spcBef>
              <a:buNone/>
            </a:pPr>
            <a:endParaRPr sz="1100"/>
          </a:p>
        </p:txBody>
      </p:sp>
      <p:sp>
        <p:nvSpPr>
          <p:cNvPr id="186" name="Shape 1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solidFill>
                  <a:schemeClr val="dk1"/>
                </a:solidFill>
              </a:rPr>
              <a:t>Resultados</a:t>
            </a:r>
            <a:br>
              <a:rPr lang="es-ES" sz="1100" dirty="0">
                <a:solidFill>
                  <a:schemeClr val="dk1"/>
                </a:solidFill>
              </a:rPr>
            </a:br>
            <a:r>
              <a:rPr lang="es-ES" sz="1100" dirty="0">
                <a:solidFill>
                  <a:schemeClr val="dk1"/>
                </a:solidFill>
              </a:rPr>
              <a:t>7. ¿Se han realizado proyectos de seguimiento de dicha restitución?</a:t>
            </a:r>
          </a:p>
          <a:p>
            <a:pPr lvl="0" rtl="0">
              <a:spcBef>
                <a:spcPts val="0"/>
              </a:spcBef>
              <a:buNone/>
            </a:pPr>
            <a:r>
              <a:rPr lang="es-ES" sz="1100" dirty="0">
                <a:solidFill>
                  <a:schemeClr val="dk1"/>
                </a:solidFill>
              </a:rPr>
              <a:t>En cuanto al seguimiento, quizá la parte más importante, pero en muchos casos olvidada, como podéis ver en el gráfico de la derecha. En menos de la mitad de los casos hay seguimiento, y del </a:t>
            </a:r>
            <a:r>
              <a:rPr lang="es-ES" sz="1100" dirty="0" smtClean="0">
                <a:solidFill>
                  <a:schemeClr val="dk1"/>
                </a:solidFill>
              </a:rPr>
              <a:t>resto </a:t>
            </a:r>
            <a:r>
              <a:rPr lang="es-ES" sz="1100" dirty="0">
                <a:solidFill>
                  <a:schemeClr val="dk1"/>
                </a:solidFill>
              </a:rPr>
              <a:t>no hay datos, aunque es posible que se esté haciendo, pero tan importante es hacerlo como publicarlo y evaluar el éxito. Si que hay muy buenos datos para algunas especies, principalmente endemismos muy amenazados, como silene </a:t>
            </a:r>
            <a:r>
              <a:rPr lang="es-ES" sz="1100" dirty="0" err="1">
                <a:solidFill>
                  <a:schemeClr val="dk1"/>
                </a:solidFill>
              </a:rPr>
              <a:t>hifacensis</a:t>
            </a:r>
            <a:r>
              <a:rPr lang="es-ES" sz="1100" dirty="0">
                <a:solidFill>
                  <a:schemeClr val="dk1"/>
                </a:solidFill>
              </a:rPr>
              <a:t>, </a:t>
            </a:r>
            <a:r>
              <a:rPr lang="es-ES" sz="1100" dirty="0" err="1">
                <a:solidFill>
                  <a:schemeClr val="dk1"/>
                </a:solidFill>
              </a:rPr>
              <a:t>medicago</a:t>
            </a:r>
            <a:r>
              <a:rPr lang="es-ES" sz="1100" dirty="0">
                <a:solidFill>
                  <a:schemeClr val="dk1"/>
                </a:solidFill>
              </a:rPr>
              <a:t> citrina, </a:t>
            </a:r>
            <a:r>
              <a:rPr lang="es-ES" sz="1100" dirty="0" err="1">
                <a:solidFill>
                  <a:schemeClr val="dk1"/>
                </a:solidFill>
              </a:rPr>
              <a:t>cistus</a:t>
            </a:r>
            <a:r>
              <a:rPr lang="es-ES" sz="1100" dirty="0">
                <a:solidFill>
                  <a:schemeClr val="dk1"/>
                </a:solidFill>
              </a:rPr>
              <a:t> </a:t>
            </a:r>
            <a:r>
              <a:rPr lang="es-ES" sz="1100" dirty="0" err="1">
                <a:solidFill>
                  <a:schemeClr val="dk1"/>
                </a:solidFill>
              </a:rPr>
              <a:t>heterophyllus</a:t>
            </a:r>
            <a:r>
              <a:rPr lang="es-ES" sz="1100" dirty="0">
                <a:solidFill>
                  <a:schemeClr val="dk1"/>
                </a:solidFill>
              </a:rPr>
              <a:t>, etc. </a:t>
            </a: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solidFill>
                  <a:schemeClr val="dk1"/>
                </a:solidFill>
              </a:rPr>
              <a:t>Resultados</a:t>
            </a:r>
            <a:br>
              <a:rPr lang="es-ES" sz="1100" dirty="0">
                <a:solidFill>
                  <a:schemeClr val="dk1"/>
                </a:solidFill>
              </a:rPr>
            </a:br>
            <a:r>
              <a:rPr lang="es-ES" sz="1100" dirty="0">
                <a:solidFill>
                  <a:schemeClr val="dk1"/>
                </a:solidFill>
              </a:rPr>
              <a:t>7. ¿Se han realizado proyectos de seguimiento de dicha restitución?</a:t>
            </a:r>
          </a:p>
          <a:p>
            <a:pPr lvl="0" rtl="0">
              <a:spcBef>
                <a:spcPts val="0"/>
              </a:spcBef>
              <a:buNone/>
            </a:pPr>
            <a:r>
              <a:rPr lang="es-ES" sz="1100" dirty="0">
                <a:solidFill>
                  <a:schemeClr val="dk1"/>
                </a:solidFill>
              </a:rPr>
              <a:t>En cuanto al seguimiento, quizá la parte más importante, pero en muchos casos olvidada, como podéis ver en el gráfico de la derecha. En menos de la mitad de los casos hay seguimiento, y del </a:t>
            </a:r>
            <a:r>
              <a:rPr lang="es-ES" sz="1100" dirty="0" smtClean="0">
                <a:solidFill>
                  <a:schemeClr val="dk1"/>
                </a:solidFill>
              </a:rPr>
              <a:t>resto </a:t>
            </a:r>
            <a:r>
              <a:rPr lang="es-ES" sz="1100" dirty="0">
                <a:solidFill>
                  <a:schemeClr val="dk1"/>
                </a:solidFill>
              </a:rPr>
              <a:t>no hay datos, aunque es posible que se esté haciendo, pero tan importante es hacerlo como publicarlo y evaluar el éxito. Si que hay muy buenos datos para algunas especies, principalmente endemismos muy amenazados, como silene </a:t>
            </a:r>
            <a:r>
              <a:rPr lang="es-ES" sz="1100" dirty="0" err="1">
                <a:solidFill>
                  <a:schemeClr val="dk1"/>
                </a:solidFill>
              </a:rPr>
              <a:t>hifacensis</a:t>
            </a:r>
            <a:r>
              <a:rPr lang="es-ES" sz="1100" dirty="0">
                <a:solidFill>
                  <a:schemeClr val="dk1"/>
                </a:solidFill>
              </a:rPr>
              <a:t>, </a:t>
            </a:r>
            <a:r>
              <a:rPr lang="es-ES" sz="1100" dirty="0" err="1">
                <a:solidFill>
                  <a:schemeClr val="dk1"/>
                </a:solidFill>
              </a:rPr>
              <a:t>medicago</a:t>
            </a:r>
            <a:r>
              <a:rPr lang="es-ES" sz="1100" dirty="0">
                <a:solidFill>
                  <a:schemeClr val="dk1"/>
                </a:solidFill>
              </a:rPr>
              <a:t> citrina, </a:t>
            </a:r>
            <a:r>
              <a:rPr lang="es-ES" sz="1100" dirty="0" err="1">
                <a:solidFill>
                  <a:schemeClr val="dk1"/>
                </a:solidFill>
              </a:rPr>
              <a:t>cistus</a:t>
            </a:r>
            <a:r>
              <a:rPr lang="es-ES" sz="1100" dirty="0">
                <a:solidFill>
                  <a:schemeClr val="dk1"/>
                </a:solidFill>
              </a:rPr>
              <a:t> </a:t>
            </a:r>
            <a:r>
              <a:rPr lang="es-ES" sz="1100" dirty="0" err="1">
                <a:solidFill>
                  <a:schemeClr val="dk1"/>
                </a:solidFill>
              </a:rPr>
              <a:t>heterophyllus</a:t>
            </a:r>
            <a:r>
              <a:rPr lang="es-ES" sz="1100" dirty="0">
                <a:solidFill>
                  <a:schemeClr val="dk1"/>
                </a:solidFill>
              </a:rPr>
              <a:t>, etc. </a:t>
            </a: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r>
              <a:rPr lang="es-ES" dirty="0" smtClean="0"/>
              <a:t>Voy hablar de 3 ejemplos con un poco mas de detalle. Como nos explico Pablo</a:t>
            </a:r>
            <a:r>
              <a:rPr lang="es-ES" baseline="0" dirty="0" smtClean="0"/>
              <a:t> el caso de Silene hemos decidido hablaros de otros endemismos de estas 2 comunidades como son </a:t>
            </a:r>
            <a:r>
              <a:rPr lang="es-ES" baseline="0" dirty="0" err="1" smtClean="0"/>
              <a:t>Cistus</a:t>
            </a:r>
            <a:r>
              <a:rPr lang="es-ES" baseline="0" dirty="0" smtClean="0"/>
              <a:t> </a:t>
            </a:r>
            <a:r>
              <a:rPr lang="es-ES" baseline="0" dirty="0" err="1" smtClean="0"/>
              <a:t>heterophyllus</a:t>
            </a:r>
            <a:r>
              <a:rPr lang="es-ES" baseline="0" dirty="0" smtClean="0"/>
              <a:t> que Pablo comento, </a:t>
            </a:r>
            <a:r>
              <a:rPr lang="es-ES" baseline="0" dirty="0" err="1" smtClean="0"/>
              <a:t>Medicago</a:t>
            </a:r>
            <a:r>
              <a:rPr lang="es-ES" baseline="0" dirty="0" smtClean="0"/>
              <a:t> y </a:t>
            </a:r>
            <a:r>
              <a:rPr lang="es-ES" baseline="0" dirty="0" err="1" smtClean="0"/>
              <a:t>Astragalus</a:t>
            </a:r>
            <a:r>
              <a:rPr lang="es-ES" baseline="0" dirty="0" smtClean="0"/>
              <a:t>.</a:t>
            </a:r>
          </a:p>
          <a:p>
            <a:r>
              <a:rPr lang="es-ES" sz="1100" kern="1200" dirty="0" err="1" smtClean="0">
                <a:solidFill>
                  <a:schemeClr val="tx1"/>
                </a:solidFill>
                <a:effectLst/>
                <a:latin typeface="+mn-lt"/>
                <a:ea typeface="+mn-ea"/>
                <a:cs typeface="+mn-cs"/>
              </a:rPr>
              <a:t>Cistus</a:t>
            </a:r>
            <a:r>
              <a:rPr lang="es-ES" sz="1100" kern="1200" dirty="0" smtClean="0">
                <a:solidFill>
                  <a:schemeClr val="tx1"/>
                </a:solidFill>
                <a:effectLst/>
                <a:latin typeface="+mn-lt"/>
                <a:ea typeface="+mn-ea"/>
                <a:cs typeface="+mn-cs"/>
              </a:rPr>
              <a:t> </a:t>
            </a:r>
            <a:r>
              <a:rPr lang="es-ES" sz="1100" kern="1200" dirty="0" err="1" smtClean="0">
                <a:solidFill>
                  <a:schemeClr val="tx1"/>
                </a:solidFill>
                <a:effectLst/>
                <a:latin typeface="+mn-lt"/>
                <a:ea typeface="+mn-ea"/>
                <a:cs typeface="+mn-cs"/>
              </a:rPr>
              <a:t>heterophyllus</a:t>
            </a:r>
            <a:r>
              <a:rPr lang="es-ES" sz="1100" kern="1200" dirty="0" smtClean="0">
                <a:solidFill>
                  <a:schemeClr val="tx1"/>
                </a:solidFill>
                <a:effectLst/>
                <a:latin typeface="+mn-lt"/>
                <a:ea typeface="+mn-ea"/>
                <a:cs typeface="+mn-cs"/>
              </a:rPr>
              <a:t> o Jara de Cartagena, en la comunidad Valenciana y Murcia esta representada a través de la subespecie </a:t>
            </a:r>
            <a:r>
              <a:rPr lang="es-ES" sz="1100" i="1" kern="1200" dirty="0" err="1" smtClean="0">
                <a:solidFill>
                  <a:schemeClr val="tx1"/>
                </a:solidFill>
                <a:effectLst/>
                <a:latin typeface="+mn-lt"/>
                <a:ea typeface="+mn-ea"/>
                <a:cs typeface="+mn-cs"/>
              </a:rPr>
              <a:t>carthaginensis</a:t>
            </a:r>
            <a:r>
              <a:rPr lang="es-ES" sz="1100" kern="1200" dirty="0" smtClean="0">
                <a:solidFill>
                  <a:schemeClr val="tx1"/>
                </a:solidFill>
                <a:effectLst/>
                <a:latin typeface="+mn-lt"/>
                <a:ea typeface="+mn-ea"/>
                <a:cs typeface="+mn-cs"/>
              </a:rPr>
              <a:t>.</a:t>
            </a:r>
          </a:p>
          <a:p>
            <a:r>
              <a:rPr lang="es-ES" sz="1100" kern="1200" dirty="0" smtClean="0">
                <a:solidFill>
                  <a:schemeClr val="tx1"/>
                </a:solidFill>
                <a:effectLst/>
                <a:latin typeface="+mn-lt"/>
                <a:ea typeface="+mn-ea"/>
                <a:cs typeface="+mn-cs"/>
              </a:rPr>
              <a:t>Se trata de un arbusto, que habita en matorrales </a:t>
            </a:r>
            <a:r>
              <a:rPr lang="es-ES" sz="1100" kern="1200" dirty="0" err="1" smtClean="0">
                <a:solidFill>
                  <a:schemeClr val="tx1"/>
                </a:solidFill>
                <a:effectLst/>
                <a:latin typeface="+mn-lt"/>
                <a:ea typeface="+mn-ea"/>
                <a:cs typeface="+mn-cs"/>
              </a:rPr>
              <a:t>calcicolas</a:t>
            </a:r>
            <a:r>
              <a:rPr lang="es-ES" sz="1100" kern="1200" dirty="0" smtClean="0">
                <a:solidFill>
                  <a:schemeClr val="tx1"/>
                </a:solidFill>
                <a:effectLst/>
                <a:latin typeface="+mn-lt"/>
                <a:ea typeface="+mn-ea"/>
                <a:cs typeface="+mn-cs"/>
              </a:rPr>
              <a:t>, en zonas de baja altitud. </a:t>
            </a:r>
          </a:p>
          <a:p>
            <a:r>
              <a:rPr lang="es-ES" sz="1100" kern="1200" dirty="0" smtClean="0">
                <a:solidFill>
                  <a:schemeClr val="tx1"/>
                </a:solidFill>
                <a:effectLst/>
                <a:latin typeface="+mn-lt"/>
                <a:ea typeface="+mn-ea"/>
                <a:cs typeface="+mn-cs"/>
              </a:rPr>
              <a:t>En la comunidad Valenciana se localiza en la </a:t>
            </a:r>
            <a:r>
              <a:rPr lang="es-ES" sz="1100" kern="1200" dirty="0" err="1" smtClean="0">
                <a:solidFill>
                  <a:schemeClr val="tx1"/>
                </a:solidFill>
                <a:effectLst/>
                <a:latin typeface="+mn-lt"/>
                <a:ea typeface="+mn-ea"/>
                <a:cs typeface="+mn-cs"/>
              </a:rPr>
              <a:t>Pobla</a:t>
            </a:r>
            <a:r>
              <a:rPr lang="es-ES" sz="1100" kern="1200" dirty="0" smtClean="0">
                <a:solidFill>
                  <a:schemeClr val="tx1"/>
                </a:solidFill>
                <a:effectLst/>
                <a:latin typeface="+mn-lt"/>
                <a:ea typeface="+mn-ea"/>
                <a:cs typeface="+mn-cs"/>
              </a:rPr>
              <a:t> de </a:t>
            </a:r>
            <a:r>
              <a:rPr lang="es-ES" sz="1100" kern="1200" dirty="0" err="1" smtClean="0">
                <a:solidFill>
                  <a:schemeClr val="tx1"/>
                </a:solidFill>
                <a:effectLst/>
                <a:latin typeface="+mn-lt"/>
                <a:ea typeface="+mn-ea"/>
                <a:cs typeface="+mn-cs"/>
              </a:rPr>
              <a:t>Vallbona</a:t>
            </a:r>
            <a:r>
              <a:rPr lang="es-ES" sz="1100" kern="1200" dirty="0" smtClean="0">
                <a:solidFill>
                  <a:schemeClr val="tx1"/>
                </a:solidFill>
                <a:effectLst/>
                <a:latin typeface="+mn-lt"/>
                <a:ea typeface="+mn-ea"/>
                <a:cs typeface="+mn-cs"/>
              </a:rPr>
              <a:t> (un único ejemplar) y en Murcia en Llano del </a:t>
            </a:r>
            <a:r>
              <a:rPr lang="es-ES" sz="1100" kern="1200" dirty="0" err="1" smtClean="0">
                <a:solidFill>
                  <a:schemeClr val="tx1"/>
                </a:solidFill>
                <a:effectLst/>
                <a:latin typeface="+mn-lt"/>
                <a:ea typeface="+mn-ea"/>
                <a:cs typeface="+mn-cs"/>
              </a:rPr>
              <a:t>Beal</a:t>
            </a:r>
            <a:r>
              <a:rPr lang="es-ES" sz="1100" kern="1200" dirty="0" smtClean="0">
                <a:solidFill>
                  <a:schemeClr val="tx1"/>
                </a:solidFill>
                <a:effectLst/>
                <a:latin typeface="+mn-lt"/>
                <a:ea typeface="+mn-ea"/>
                <a:cs typeface="+mn-cs"/>
              </a:rPr>
              <a:t> (Cartagena), esta población es hibrida con </a:t>
            </a:r>
            <a:r>
              <a:rPr lang="es-ES" sz="1100" kern="1200" dirty="0" err="1" smtClean="0">
                <a:solidFill>
                  <a:schemeClr val="tx1"/>
                </a:solidFill>
                <a:effectLst/>
                <a:latin typeface="+mn-lt"/>
                <a:ea typeface="+mn-ea"/>
                <a:cs typeface="+mn-cs"/>
              </a:rPr>
              <a:t>C.albidus</a:t>
            </a:r>
            <a:r>
              <a:rPr lang="es-ES" sz="1100" kern="1200" dirty="0" smtClean="0">
                <a:solidFill>
                  <a:schemeClr val="tx1"/>
                </a:solidFill>
                <a:effectLst/>
                <a:latin typeface="+mn-lt"/>
                <a:ea typeface="+mn-ea"/>
                <a:cs typeface="+mn-cs"/>
              </a:rPr>
              <a:t> y tiene 20-30 ejemplares.</a:t>
            </a:r>
          </a:p>
          <a:p>
            <a:r>
              <a:rPr lang="es-ES" sz="1100" kern="1200" dirty="0" smtClean="0">
                <a:solidFill>
                  <a:schemeClr val="tx1"/>
                </a:solidFill>
                <a:effectLst/>
                <a:latin typeface="+mn-lt"/>
                <a:ea typeface="+mn-ea"/>
                <a:cs typeface="+mn-cs"/>
              </a:rPr>
              <a:t>Esta especie esta catalogada como en Peligro Critico.</a:t>
            </a:r>
          </a:p>
          <a:p>
            <a:r>
              <a:rPr lang="es-ES" sz="1100" kern="1200" dirty="0" smtClean="0">
                <a:solidFill>
                  <a:schemeClr val="tx1"/>
                </a:solidFill>
                <a:effectLst/>
                <a:latin typeface="+mn-lt"/>
                <a:ea typeface="+mn-ea"/>
                <a:cs typeface="+mn-cs"/>
              </a:rPr>
              <a:t>Uno de los mayores problemas para la conservación de esta especie es la hibridación con otros </a:t>
            </a:r>
            <a:r>
              <a:rPr lang="es-ES" sz="1100" kern="1200" dirty="0" err="1" smtClean="0">
                <a:solidFill>
                  <a:schemeClr val="tx1"/>
                </a:solidFill>
                <a:effectLst/>
                <a:latin typeface="+mn-lt"/>
                <a:ea typeface="+mn-ea"/>
                <a:cs typeface="+mn-cs"/>
              </a:rPr>
              <a:t>cistus</a:t>
            </a:r>
            <a:r>
              <a:rPr lang="es-ES" sz="1100" kern="1200" dirty="0" smtClean="0">
                <a:solidFill>
                  <a:schemeClr val="tx1"/>
                </a:solidFill>
                <a:effectLst/>
                <a:latin typeface="+mn-lt"/>
                <a:ea typeface="+mn-ea"/>
                <a:cs typeface="+mn-cs"/>
              </a:rPr>
              <a:t>, este riesgo es mayor en Murcia, donde se ha comprobado que algunos ejemplares están hibridados.</a:t>
            </a:r>
          </a:p>
          <a:p>
            <a:r>
              <a:rPr lang="es-ES" sz="1100" kern="1200" dirty="0" smtClean="0">
                <a:solidFill>
                  <a:schemeClr val="tx1"/>
                </a:solidFill>
                <a:effectLst/>
                <a:latin typeface="+mn-lt"/>
                <a:ea typeface="+mn-ea"/>
                <a:cs typeface="+mn-cs"/>
              </a:rPr>
              <a:t>La población valenciana se ha visto incrementada por plantaciones. De las plantaciones realizadas han llegado a la conclusión que se desarrolla mejor bajo cubierta arbórea, en terrenos no muy arcillosos, y con escasa competencia vegetal, pero estos sitios suelen estar ocupados por </a:t>
            </a:r>
            <a:r>
              <a:rPr lang="es-ES" sz="1100" kern="1200" dirty="0" err="1" smtClean="0">
                <a:solidFill>
                  <a:schemeClr val="tx1"/>
                </a:solidFill>
                <a:effectLst/>
                <a:latin typeface="+mn-lt"/>
                <a:ea typeface="+mn-ea"/>
                <a:cs typeface="+mn-cs"/>
              </a:rPr>
              <a:t>cistus</a:t>
            </a:r>
            <a:r>
              <a:rPr lang="es-ES" sz="1100" kern="1200" dirty="0" smtClean="0">
                <a:solidFill>
                  <a:schemeClr val="tx1"/>
                </a:solidFill>
                <a:effectLst/>
                <a:latin typeface="+mn-lt"/>
                <a:ea typeface="+mn-ea"/>
                <a:cs typeface="+mn-cs"/>
              </a:rPr>
              <a:t> </a:t>
            </a:r>
            <a:r>
              <a:rPr lang="es-ES" sz="1100" kern="1200" dirty="0" err="1" smtClean="0">
                <a:solidFill>
                  <a:schemeClr val="tx1"/>
                </a:solidFill>
                <a:effectLst/>
                <a:latin typeface="+mn-lt"/>
                <a:ea typeface="+mn-ea"/>
                <a:cs typeface="+mn-cs"/>
              </a:rPr>
              <a:t>albidus</a:t>
            </a:r>
            <a:r>
              <a:rPr lang="es-ES" sz="1100" kern="1200" dirty="0" smtClean="0">
                <a:solidFill>
                  <a:schemeClr val="tx1"/>
                </a:solidFill>
                <a:effectLst/>
                <a:latin typeface="+mn-lt"/>
                <a:ea typeface="+mn-ea"/>
                <a:cs typeface="+mn-cs"/>
              </a:rPr>
              <a:t> y puede ocurrir hibridación.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Desde 1990 existe contacto entre Murcia y la Comunidad Valenciana para la conservación de esta especie. En 2007, se inicio la elaboración de un borrador de estrategia conjunta para plantear una estrategia coordinada para la conservación de esta especie.</a:t>
            </a:r>
          </a:p>
          <a:p>
            <a:endParaRPr lang="es-ES" baseline="0" dirty="0" smtClean="0"/>
          </a:p>
        </p:txBody>
      </p:sp>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 xmlns:p14="http://schemas.microsoft.com/office/powerpoint/2010/main" val="1301931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r>
              <a:rPr lang="es-ES" sz="1100" kern="1200" dirty="0" smtClean="0">
                <a:solidFill>
                  <a:schemeClr val="tx1"/>
                </a:solidFill>
                <a:effectLst/>
                <a:latin typeface="+mn-lt"/>
                <a:ea typeface="+mn-ea"/>
                <a:cs typeface="+mn-cs"/>
              </a:rPr>
              <a:t>En la comunidad Valenciana su distribución es el litoral norte de Alicante, población descubierta en 2000 y en 3 islas pertenecientes a Castellón. </a:t>
            </a:r>
          </a:p>
          <a:p>
            <a:r>
              <a:rPr lang="es-ES" sz="1100" kern="1200" dirty="0" smtClean="0">
                <a:solidFill>
                  <a:schemeClr val="tx1"/>
                </a:solidFill>
                <a:effectLst/>
                <a:latin typeface="+mn-lt"/>
                <a:ea typeface="+mn-ea"/>
                <a:cs typeface="+mn-cs"/>
              </a:rPr>
              <a:t>Se trata de un arbusto que habita en roquedos litorales expuestos al halito marino.</a:t>
            </a:r>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s-ES" sz="1100" kern="1200" dirty="0" smtClean="0">
                <a:solidFill>
                  <a:schemeClr val="tx1"/>
                </a:solidFill>
                <a:effectLst/>
                <a:latin typeface="+mn-lt"/>
                <a:ea typeface="+mn-ea"/>
                <a:cs typeface="+mn-cs"/>
              </a:rPr>
              <a:t>Se trata de una especie en</a:t>
            </a:r>
            <a:r>
              <a:rPr lang="es-ES" sz="1100" kern="1200" baseline="0" dirty="0" smtClean="0">
                <a:solidFill>
                  <a:schemeClr val="tx1"/>
                </a:solidFill>
                <a:effectLst/>
                <a:latin typeface="+mn-lt"/>
                <a:ea typeface="+mn-ea"/>
                <a:cs typeface="+mn-cs"/>
              </a:rPr>
              <a:t> peligro critico</a:t>
            </a:r>
            <a:r>
              <a:rPr lang="es-ES" sz="11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s-ES" sz="1100" kern="1200" dirty="0" smtClean="0">
                <a:solidFill>
                  <a:schemeClr val="tx1"/>
                </a:solidFill>
                <a:effectLst/>
                <a:latin typeface="+mn-lt"/>
                <a:ea typeface="+mn-ea"/>
                <a:cs typeface="+mn-cs"/>
              </a:rPr>
              <a:t>Esta especie tiene la dificultad para su expansión debido al bajo numero de ejemplares y por el poco hábitat disponible.</a:t>
            </a:r>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s-ES" sz="1100" kern="1200" dirty="0" smtClean="0">
                <a:solidFill>
                  <a:schemeClr val="tx1"/>
                </a:solidFill>
                <a:effectLst/>
                <a:latin typeface="+mn-lt"/>
                <a:ea typeface="+mn-ea"/>
                <a:cs typeface="+mn-cs"/>
              </a:rPr>
              <a:t>Se han realizado plantaciones desde 2009 hasta 2013 para crear una nueva población dentro de la </a:t>
            </a:r>
            <a:r>
              <a:rPr lang="es-ES" sz="1100" kern="1200" dirty="0" err="1" smtClean="0">
                <a:solidFill>
                  <a:schemeClr val="tx1"/>
                </a:solidFill>
                <a:effectLst/>
                <a:latin typeface="+mn-lt"/>
                <a:ea typeface="+mn-ea"/>
                <a:cs typeface="+mn-cs"/>
              </a:rPr>
              <a:t>microrreserva</a:t>
            </a:r>
            <a:r>
              <a:rPr lang="es-ES" sz="1100" kern="1200" dirty="0" smtClean="0">
                <a:solidFill>
                  <a:schemeClr val="tx1"/>
                </a:solidFill>
                <a:effectLst/>
                <a:latin typeface="+mn-lt"/>
                <a:ea typeface="+mn-ea"/>
                <a:cs typeface="+mn-cs"/>
              </a:rPr>
              <a:t> del </a:t>
            </a:r>
            <a:r>
              <a:rPr lang="es-ES" sz="1100" kern="1200" dirty="0" err="1" smtClean="0">
                <a:solidFill>
                  <a:schemeClr val="tx1"/>
                </a:solidFill>
                <a:effectLst/>
                <a:latin typeface="+mn-lt"/>
                <a:ea typeface="+mn-ea"/>
                <a:cs typeface="+mn-cs"/>
              </a:rPr>
              <a:t>Cap</a:t>
            </a:r>
            <a:r>
              <a:rPr lang="es-ES" sz="1100" kern="1200" dirty="0" smtClean="0">
                <a:solidFill>
                  <a:schemeClr val="tx1"/>
                </a:solidFill>
                <a:effectLst/>
                <a:latin typeface="+mn-lt"/>
                <a:ea typeface="+mn-ea"/>
                <a:cs typeface="+mn-cs"/>
              </a:rPr>
              <a:t> de </a:t>
            </a:r>
            <a:r>
              <a:rPr lang="es-ES" sz="1100" kern="1200" dirty="0" err="1" smtClean="0">
                <a:solidFill>
                  <a:schemeClr val="tx1"/>
                </a:solidFill>
                <a:effectLst/>
                <a:latin typeface="+mn-lt"/>
                <a:ea typeface="+mn-ea"/>
                <a:cs typeface="+mn-cs"/>
              </a:rPr>
              <a:t>Sant</a:t>
            </a:r>
            <a:r>
              <a:rPr lang="es-ES" sz="1100" kern="1200" dirty="0" smtClean="0">
                <a:solidFill>
                  <a:schemeClr val="tx1"/>
                </a:solidFill>
                <a:effectLst/>
                <a:latin typeface="+mn-lt"/>
                <a:ea typeface="+mn-ea"/>
                <a:cs typeface="+mn-cs"/>
              </a:rPr>
              <a:t> Antoni. Las plantas provienen de semillas de la población natural de </a:t>
            </a:r>
            <a:r>
              <a:rPr lang="es-ES" sz="1100" kern="1200" dirty="0" err="1" smtClean="0">
                <a:solidFill>
                  <a:schemeClr val="tx1"/>
                </a:solidFill>
                <a:effectLst/>
                <a:latin typeface="+mn-lt"/>
                <a:ea typeface="+mn-ea"/>
                <a:cs typeface="+mn-cs"/>
              </a:rPr>
              <a:t>Illot</a:t>
            </a:r>
            <a:r>
              <a:rPr lang="es-ES" sz="1100" kern="1200" dirty="0" smtClean="0">
                <a:solidFill>
                  <a:schemeClr val="tx1"/>
                </a:solidFill>
                <a:effectLst/>
                <a:latin typeface="+mn-lt"/>
                <a:ea typeface="+mn-ea"/>
                <a:cs typeface="+mn-cs"/>
              </a:rPr>
              <a:t> de la Mona. En 2009 se realizo una siembra (27 semillas), en 2012 y 2013 se volvió a reforzar la población.</a:t>
            </a:r>
          </a:p>
          <a:p>
            <a:pPr lvl="0">
              <a:spcBef>
                <a:spcPts val="0"/>
              </a:spcBef>
              <a:buClr>
                <a:schemeClr val="dk1"/>
              </a:buClr>
              <a:buSzPct val="100000"/>
              <a:buFont typeface="Arial"/>
              <a:buNone/>
            </a:pPr>
            <a:endParaRPr lang="es-ES" dirty="0"/>
          </a:p>
        </p:txBody>
      </p:sp>
      <p:sp>
        <p:nvSpPr>
          <p:cNvPr id="215" name="Shape 2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 xmlns:p14="http://schemas.microsoft.com/office/powerpoint/2010/main" val="2231718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Existe una sola población situada en Cartagena (Murcia). Existiendo únicamente 4 núcleos de población.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Es una planta leguminosa que habita asociada exclusivamente a suelos volcánicos y asociada a cultivos tradicionales de secano con laboreo </a:t>
            </a:r>
            <a:r>
              <a:rPr lang="es-ES" sz="1100" kern="1200" dirty="0" err="1" smtClean="0">
                <a:solidFill>
                  <a:schemeClr val="tx1"/>
                </a:solidFill>
                <a:effectLst/>
                <a:latin typeface="+mn-lt"/>
                <a:ea typeface="+mn-ea"/>
                <a:cs typeface="+mn-cs"/>
              </a:rPr>
              <a:t>minimo</a:t>
            </a:r>
            <a:endParaRPr lang="es-ES" sz="11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Se trata de una especie en peligro Critico que hasta 2004 se creía extinta.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Esta población tiene un bajo numero de individuos, al existir 4 subpoblaciones existe bajo flujo </a:t>
            </a:r>
            <a:r>
              <a:rPr lang="es-ES" sz="1100" kern="1200" dirty="0" err="1" smtClean="0">
                <a:solidFill>
                  <a:schemeClr val="tx1"/>
                </a:solidFill>
                <a:effectLst/>
                <a:latin typeface="+mn-lt"/>
                <a:ea typeface="+mn-ea"/>
                <a:cs typeface="+mn-cs"/>
              </a:rPr>
              <a:t>genetico</a:t>
            </a:r>
            <a:endParaRPr lang="es-ES" sz="11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Entre junio de 2012 y junio de 2016 estuvo funcionando el proyecto LIFE para recuperar y conservar el Garbancillo de Tallante. Con este proyecto se recogieron semillas, se realizo un refuerzo población de las poblaciones ya existentes (siembra de 6000 semillas y 6500 plantas), conservación </a:t>
            </a:r>
            <a:r>
              <a:rPr lang="es-ES" sz="1100" i="1" kern="1200" dirty="0" smtClean="0">
                <a:solidFill>
                  <a:schemeClr val="tx1"/>
                </a:solidFill>
                <a:effectLst/>
                <a:latin typeface="+mn-lt"/>
                <a:ea typeface="+mn-ea"/>
                <a:cs typeface="+mn-cs"/>
              </a:rPr>
              <a:t>in situ</a:t>
            </a:r>
            <a:r>
              <a:rPr lang="es-ES" sz="1100" kern="1200" dirty="0" smtClean="0">
                <a:solidFill>
                  <a:schemeClr val="tx1"/>
                </a:solidFill>
                <a:effectLst/>
                <a:latin typeface="+mn-lt"/>
                <a:ea typeface="+mn-ea"/>
                <a:cs typeface="+mn-cs"/>
              </a:rPr>
              <a:t> (siembra de 3600 semillas y 4600 plantas)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100" kern="1200" dirty="0" smtClean="0">
                <a:solidFill>
                  <a:schemeClr val="tx1"/>
                </a:solidFill>
                <a:effectLst/>
                <a:latin typeface="+mn-lt"/>
                <a:ea typeface="+mn-ea"/>
                <a:cs typeface="+mn-cs"/>
              </a:rPr>
              <a:t>Actualmente se encuentra dentro de un plan de recuperación, cuyos objetivos son establecer nuevos núcleos poblacionales, en su área de distribución potencial, el reforzamiento de las subpoblaciones con bajo numero de brotes. Este plan ha salido publicado en el boletín oficial de la región de Murcia el 3 de marzo de 2017.</a:t>
            </a:r>
          </a:p>
          <a:p>
            <a:pPr lvl="0" rtl="0">
              <a:spcBef>
                <a:spcPts val="0"/>
              </a:spcBef>
              <a:buNone/>
            </a:pPr>
            <a:endParaRPr lang="es-ES" dirty="0" smtClean="0"/>
          </a:p>
        </p:txBody>
      </p:sp>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 xmlns:p14="http://schemas.microsoft.com/office/powerpoint/2010/main" val="1973836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t>Consideraciones finales  (aquí a lo mejor podemos añadir algo más personal y decir qué nos han parecido las restituciones o qué se podría mejorar, aunque no se si va a ser posible este apartado)</a:t>
            </a:r>
          </a:p>
          <a:p>
            <a:pPr marL="457200" lvl="0" indent="-298450" algn="just" rtl="0">
              <a:spcBef>
                <a:spcPts val="0"/>
              </a:spcBef>
              <a:buClr>
                <a:schemeClr val="dk1"/>
              </a:buClr>
              <a:buSzPct val="100000"/>
              <a:buChar char="-"/>
            </a:pPr>
            <a:r>
              <a:rPr lang="es-ES" sz="1100" dirty="0">
                <a:solidFill>
                  <a:schemeClr val="dk1"/>
                </a:solidFill>
              </a:rPr>
              <a:t>Excesiva diferencia entre Comunidad Valenciana y Murcia, esta última con muy pocos registros. Pensamos debería tomar nota y elaborar más planes de conservación e involucrarse cuando se trate de alguna especie protegida presente en ambas comunidades.</a:t>
            </a:r>
          </a:p>
          <a:p>
            <a:pPr marL="457200" lvl="0" indent="-298450" algn="just" rtl="0">
              <a:spcBef>
                <a:spcPts val="0"/>
              </a:spcBef>
              <a:buClr>
                <a:schemeClr val="dk1"/>
              </a:buClr>
              <a:buSzPct val="100000"/>
              <a:buChar char="-"/>
            </a:pPr>
            <a:r>
              <a:rPr lang="es-ES" sz="1100" dirty="0">
                <a:solidFill>
                  <a:schemeClr val="dk1"/>
                </a:solidFill>
              </a:rPr>
              <a:t>Nos parece muy importante la existencia de las </a:t>
            </a:r>
            <a:r>
              <a:rPr lang="es-ES" sz="1100" dirty="0" err="1">
                <a:solidFill>
                  <a:schemeClr val="dk1"/>
                </a:solidFill>
              </a:rPr>
              <a:t>microrreservas</a:t>
            </a:r>
            <a:r>
              <a:rPr lang="es-ES" sz="1100" dirty="0">
                <a:solidFill>
                  <a:schemeClr val="dk1"/>
                </a:solidFill>
              </a:rPr>
              <a:t> y es vital continuar en esa dirección. Esto permite realizar muchas reintroducción y garantizar el seguimiento de las poblaciones (de ahí el dato de seguimiento de 55% muy elevado con respecto a especies que no se ha hecho seguimiento). Quizás pueda ser ejemplo para otras comunidades autónomas.</a:t>
            </a:r>
          </a:p>
        </p:txBody>
      </p:sp>
      <p:sp>
        <p:nvSpPr>
          <p:cNvPr id="235" name="Shape 2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 xmlns:p14="http://schemas.microsoft.com/office/powerpoint/2010/main" val="3347096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algn="just" rtl="0"/>
            <a:r>
              <a:rPr lang="es-ES" sz="1100" b="0" i="0" u="none" strike="noStrike" kern="1200" dirty="0" smtClean="0">
                <a:solidFill>
                  <a:schemeClr val="tx1"/>
                </a:solidFill>
                <a:latin typeface="+mn-lt"/>
                <a:ea typeface="+mn-ea"/>
                <a:cs typeface="+mn-cs"/>
              </a:rPr>
              <a:t>La riqueza de la flora de Murcia se debe fundamentalmente a la elevada diversidad de los elementos florísticos que la componen, motivada básicamente por la diversidad climática, geológica, edáfica, por su posición </a:t>
            </a:r>
            <a:r>
              <a:rPr lang="es-ES" sz="1100" b="0" i="0" u="none" strike="noStrike" kern="1200" dirty="0" err="1" smtClean="0">
                <a:solidFill>
                  <a:schemeClr val="tx1"/>
                </a:solidFill>
                <a:latin typeface="+mn-lt"/>
                <a:ea typeface="+mn-ea"/>
                <a:cs typeface="+mn-cs"/>
              </a:rPr>
              <a:t>biogeográfica</a:t>
            </a:r>
            <a:r>
              <a:rPr lang="es-ES" sz="1100" b="0" i="0" u="none" strike="noStrike" kern="1200" dirty="0" smtClean="0">
                <a:solidFill>
                  <a:schemeClr val="tx1"/>
                </a:solidFill>
                <a:latin typeface="+mn-lt"/>
                <a:ea typeface="+mn-ea"/>
                <a:cs typeface="+mn-cs"/>
              </a:rPr>
              <a:t>. De los más de 2.100 taxones (especies y subespecies) de la flora murciana, casi una quinta parte son endémicos de la Península Ibérica.</a:t>
            </a:r>
            <a:endParaRPr lang="es-ES" b="0" dirty="0" smtClean="0"/>
          </a:p>
          <a:p>
            <a:pPr lvl="0" rtl="0">
              <a:spcBef>
                <a:spcPts val="0"/>
              </a:spcBef>
              <a:buNone/>
            </a:pPr>
            <a:endParaRPr lang="es-ES" sz="1100" dirty="0"/>
          </a:p>
        </p:txBody>
      </p:sp>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lang="es-ES" sz="1100" dirty="0"/>
          </a:p>
        </p:txBody>
      </p:sp>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t>Resultados: </a:t>
            </a:r>
          </a:p>
          <a:p>
            <a:pPr lvl="0" rtl="0">
              <a:spcBef>
                <a:spcPts val="0"/>
              </a:spcBef>
              <a:buNone/>
            </a:pPr>
            <a:r>
              <a:rPr lang="es-ES" sz="1100" dirty="0"/>
              <a:t>Nuestra base de datos cuenta con 67 registros, correspondientes a las especies sobre las que se han realizado actuaciones de restitución. De ellas, 69 especies corresponden a la Comunidad Valenciana y solamente tenemos 8 especies en Murcia. Y en el gráfico de la derecha podéis ver la distribución de las especies dentro de la comunidad Valenciana. En Valencia es donde más actuaciones de restitución se llevan a cabo, y en Alicante donde menos, pero más o menos el porcentaje de especies con actuaciones de restitución es similar entre provincias.</a:t>
            </a:r>
          </a:p>
        </p:txBody>
      </p:sp>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t>Resultados:</a:t>
            </a:r>
          </a:p>
          <a:p>
            <a:pPr lvl="0">
              <a:spcBef>
                <a:spcPts val="0"/>
              </a:spcBef>
              <a:buNone/>
            </a:pPr>
            <a:r>
              <a:rPr lang="es-ES" sz="1100" dirty="0"/>
              <a:t>Entrando un poco más en detalle, en esta diapositiva vemos cuáles son las familias que tienen un mayor número de actuaciones de restitución. En general, para la mayoría de familias solamente hay una especie </a:t>
            </a:r>
            <a:r>
              <a:rPr lang="es-ES" sz="1100" dirty="0" err="1"/>
              <a:t>restituída</a:t>
            </a:r>
            <a:r>
              <a:rPr lang="es-ES" sz="1100" dirty="0"/>
              <a:t>. Pero en algunas familias tienen varias especies, como </a:t>
            </a:r>
            <a:r>
              <a:rPr lang="es-ES" sz="1100" dirty="0" err="1"/>
              <a:t>Asteraceae</a:t>
            </a:r>
            <a:r>
              <a:rPr lang="es-ES" sz="1100" dirty="0"/>
              <a:t>, </a:t>
            </a:r>
            <a:r>
              <a:rPr lang="es-ES" sz="1100" dirty="0" err="1"/>
              <a:t>Caryophyllaceae</a:t>
            </a:r>
            <a:r>
              <a:rPr lang="es-ES" sz="1100" dirty="0"/>
              <a:t>, </a:t>
            </a:r>
            <a:r>
              <a:rPr lang="es-ES" sz="1100" dirty="0" err="1"/>
              <a:t>Lamiaceae</a:t>
            </a:r>
            <a:r>
              <a:rPr lang="es-ES" sz="1100" dirty="0"/>
              <a:t> y </a:t>
            </a:r>
            <a:r>
              <a:rPr lang="es-ES" sz="1100" dirty="0" err="1"/>
              <a:t>Plumbaginaceae</a:t>
            </a:r>
            <a:r>
              <a:rPr lang="es-ES" sz="1100" dirty="0"/>
              <a:t> (todas especies del género </a:t>
            </a:r>
            <a:r>
              <a:rPr lang="es-ES" sz="1100" dirty="0" err="1"/>
              <a:t>Limonium</a:t>
            </a:r>
            <a:r>
              <a:rPr lang="es-ES" sz="1100" dirty="0"/>
              <a:t>), y también aunque en menor medida las familias </a:t>
            </a:r>
            <a:r>
              <a:rPr lang="es-ES" sz="1100" dirty="0" err="1"/>
              <a:t>Cistaceae</a:t>
            </a:r>
            <a:r>
              <a:rPr lang="es-ES" sz="1100" dirty="0"/>
              <a:t> o </a:t>
            </a:r>
            <a:r>
              <a:rPr lang="es-ES" sz="1100" dirty="0" err="1"/>
              <a:t>Fabaceae</a:t>
            </a:r>
            <a:r>
              <a:rPr lang="es-ES" sz="1100" dirty="0"/>
              <a:t>. Veis algunos ejemplos, como Silene </a:t>
            </a:r>
            <a:r>
              <a:rPr lang="es-ES" sz="1100" dirty="0" err="1"/>
              <a:t>hifacensis</a:t>
            </a:r>
            <a:r>
              <a:rPr lang="es-ES" sz="1100" dirty="0"/>
              <a:t> (EN) y </a:t>
            </a:r>
            <a:r>
              <a:rPr lang="es-ES" sz="1100" dirty="0" err="1"/>
              <a:t>Limonium</a:t>
            </a:r>
            <a:r>
              <a:rPr lang="es-ES" sz="1100" dirty="0"/>
              <a:t> </a:t>
            </a:r>
            <a:r>
              <a:rPr lang="es-ES" sz="1100" dirty="0" err="1"/>
              <a:t>perplexum</a:t>
            </a:r>
            <a:r>
              <a:rPr lang="es-ES" sz="1100" dirty="0"/>
              <a:t> (CR) de la cuales ya nos hablaron el otro día, o Centaurea </a:t>
            </a:r>
            <a:r>
              <a:rPr lang="es-ES" sz="1100" dirty="0" err="1"/>
              <a:t>lagasceae</a:t>
            </a:r>
            <a:r>
              <a:rPr lang="es-ES" sz="1100" dirty="0"/>
              <a:t> (EN) y </a:t>
            </a:r>
            <a:r>
              <a:rPr lang="es-ES" sz="1100" dirty="0" err="1"/>
              <a:t>Cistus</a:t>
            </a:r>
            <a:r>
              <a:rPr lang="es-ES" sz="1100" dirty="0"/>
              <a:t> </a:t>
            </a:r>
            <a:r>
              <a:rPr lang="es-ES" sz="1100" dirty="0" err="1"/>
              <a:t>heterophyllus</a:t>
            </a:r>
            <a:r>
              <a:rPr lang="es-ES" sz="1100" dirty="0"/>
              <a:t> (CR). Pero hay más especies también muy amenazadas, incluso una que se creía extinta hasta 2004.</a:t>
            </a:r>
          </a:p>
          <a:p>
            <a:pPr lvl="0">
              <a:spcBef>
                <a:spcPts val="0"/>
              </a:spcBef>
              <a:buNone/>
            </a:pPr>
            <a:endParaRPr sz="1100" dirty="0"/>
          </a:p>
          <a:p>
            <a:pPr lvl="0">
              <a:spcBef>
                <a:spcPts val="0"/>
              </a:spcBef>
              <a:buNone/>
            </a:pPr>
            <a:endParaRPr sz="1100" i="1" dirty="0"/>
          </a:p>
          <a:p>
            <a:pPr lvl="0">
              <a:spcBef>
                <a:spcPts val="0"/>
              </a:spcBef>
              <a:buNone/>
            </a:pPr>
            <a:r>
              <a:rPr lang="es-ES" sz="1100" i="1" dirty="0" err="1"/>
              <a:t>Anthemis</a:t>
            </a:r>
            <a:r>
              <a:rPr lang="es-ES" sz="1100" i="1" dirty="0"/>
              <a:t> </a:t>
            </a:r>
            <a:r>
              <a:rPr lang="es-ES" sz="1100" i="1" dirty="0" err="1"/>
              <a:t>chrysantha</a:t>
            </a:r>
            <a:r>
              <a:rPr lang="es-ES" sz="1100" i="1" dirty="0"/>
              <a:t> (CR), Silene </a:t>
            </a:r>
            <a:r>
              <a:rPr lang="es-ES" sz="1100" i="1" dirty="0" err="1"/>
              <a:t>diclinis</a:t>
            </a:r>
            <a:r>
              <a:rPr lang="es-ES" sz="1100" i="1" dirty="0"/>
              <a:t> (EN), </a:t>
            </a:r>
            <a:r>
              <a:rPr lang="es-ES" sz="1100" i="1" dirty="0" err="1"/>
              <a:t>Medicago</a:t>
            </a:r>
            <a:r>
              <a:rPr lang="es-ES" sz="1100" i="1" dirty="0"/>
              <a:t> citrina (CR), </a:t>
            </a:r>
            <a:r>
              <a:rPr lang="es-ES" sz="1100" i="1" dirty="0" err="1"/>
              <a:t>Astragalus</a:t>
            </a:r>
            <a:r>
              <a:rPr lang="es-ES" sz="1100" i="1" dirty="0"/>
              <a:t> </a:t>
            </a:r>
            <a:r>
              <a:rPr lang="es-ES" sz="1100" i="1" dirty="0" err="1"/>
              <a:t>nitidiflorus</a:t>
            </a:r>
            <a:r>
              <a:rPr lang="es-ES" sz="1100" i="1" dirty="0"/>
              <a:t> (EX), </a:t>
            </a:r>
            <a:r>
              <a:rPr lang="es-ES" sz="1100" i="1" dirty="0" err="1"/>
              <a:t>Teucrium</a:t>
            </a:r>
            <a:r>
              <a:rPr lang="es-ES" sz="1100" i="1" dirty="0"/>
              <a:t> </a:t>
            </a:r>
            <a:r>
              <a:rPr lang="es-ES" sz="1100" i="1" dirty="0" err="1"/>
              <a:t>lepicephalum</a:t>
            </a:r>
            <a:r>
              <a:rPr lang="es-ES" sz="1100" i="1" dirty="0"/>
              <a:t> (EN), </a:t>
            </a:r>
            <a:r>
              <a:rPr lang="es-ES" sz="1100" i="1" dirty="0" err="1"/>
              <a:t>Limonium</a:t>
            </a:r>
            <a:r>
              <a:rPr lang="es-ES" sz="1100" i="1" dirty="0"/>
              <a:t> </a:t>
            </a:r>
            <a:r>
              <a:rPr lang="es-ES" sz="1100" i="1" dirty="0" err="1"/>
              <a:t>dufourii</a:t>
            </a:r>
            <a:r>
              <a:rPr lang="es-ES" sz="1100" i="1" dirty="0"/>
              <a:t> (CR)</a:t>
            </a:r>
          </a:p>
          <a:p>
            <a:pPr lvl="0">
              <a:spcBef>
                <a:spcPts val="0"/>
              </a:spcBef>
              <a:buNone/>
            </a:pPr>
            <a:r>
              <a:rPr lang="es-ES" sz="1100" i="1" dirty="0" err="1"/>
              <a:t>Limonium</a:t>
            </a:r>
            <a:r>
              <a:rPr lang="es-ES" sz="1100" i="1" dirty="0"/>
              <a:t> </a:t>
            </a:r>
            <a:r>
              <a:rPr lang="es-ES" sz="1100" i="1" dirty="0" err="1"/>
              <a:t>lobatum</a:t>
            </a:r>
            <a:r>
              <a:rPr lang="es-ES" sz="1100" i="1" dirty="0"/>
              <a:t> (CR)</a:t>
            </a:r>
          </a:p>
          <a:p>
            <a:pPr lvl="0" rtl="0">
              <a:spcBef>
                <a:spcPts val="0"/>
              </a:spcBef>
              <a:buNone/>
            </a:pPr>
            <a:endParaRPr sz="1100" dirty="0"/>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dirty="0"/>
              <a:t>En cuanto a los datos de estas especies, en su mayoría han sido obtenidos a través de publicaciones, como </a:t>
            </a:r>
            <a:r>
              <a:rPr lang="es-ES" sz="1100" dirty="0" err="1"/>
              <a:t>véis</a:t>
            </a:r>
            <a:r>
              <a:rPr lang="es-ES" sz="1100" dirty="0"/>
              <a:t> en la gráfica, pero lógicamente, estas estadísticas están sesgadas porque nos ha sido más fácil lograr información fiable de sitios en los que fueron publicados. Sin embargo, estamos a la espera de recibir algunos datos de la Comunidad Valenciana que nos envíe Pablo Ferrer y que incluiríamos también en nuestra base de datos, y que nos permitirían actualizar los datos del seguimiento de algunas especies.</a:t>
            </a:r>
          </a:p>
          <a:p>
            <a:pPr lvl="0" rtl="0">
              <a:spcBef>
                <a:spcPts val="0"/>
              </a:spcBef>
              <a:buNone/>
            </a:pPr>
            <a:endParaRPr sz="1100" dirty="0"/>
          </a:p>
        </p:txBody>
      </p:sp>
      <p:sp>
        <p:nvSpPr>
          <p:cNvPr id="144" name="Shape 1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r>
              <a:rPr lang="es-ES" sz="1100" dirty="0"/>
              <a:t>En general, estos datos han sido obtenidos de:</a:t>
            </a:r>
          </a:p>
          <a:p>
            <a:pPr marL="457200" lvl="0" indent="-298450" rtl="0">
              <a:spcBef>
                <a:spcPts val="0"/>
              </a:spcBef>
              <a:buSzPct val="100000"/>
              <a:buChar char="-"/>
            </a:pPr>
            <a:r>
              <a:rPr lang="es-ES" sz="1100" dirty="0"/>
              <a:t>Catálogo de flora amenazada</a:t>
            </a:r>
          </a:p>
          <a:p>
            <a:pPr marL="457200" lvl="0" indent="-298450" rtl="0">
              <a:spcBef>
                <a:spcPts val="0"/>
              </a:spcBef>
              <a:buSzPct val="100000"/>
              <a:buChar char="-"/>
            </a:pPr>
            <a:r>
              <a:rPr lang="es-ES" sz="1100" dirty="0"/>
              <a:t>Informes anuales de la Generalitat Valenciana</a:t>
            </a:r>
          </a:p>
          <a:p>
            <a:pPr marL="457200" lvl="0" indent="-298450" rtl="0">
              <a:spcBef>
                <a:spcPts val="0"/>
              </a:spcBef>
              <a:buSzPct val="100000"/>
              <a:buChar char="-"/>
            </a:pPr>
            <a:r>
              <a:rPr lang="es-ES" sz="1100" dirty="0"/>
              <a:t>Planes de recuperación de especies</a:t>
            </a:r>
          </a:p>
          <a:p>
            <a:pPr marL="457200" lvl="0" indent="-298450" rtl="0">
              <a:spcBef>
                <a:spcPts val="0"/>
              </a:spcBef>
              <a:buSzPct val="100000"/>
              <a:buChar char="-"/>
            </a:pPr>
            <a:r>
              <a:rPr lang="es-ES" sz="1100" dirty="0"/>
              <a:t>Proyectos del CIEF</a:t>
            </a:r>
          </a:p>
          <a:p>
            <a:pPr marL="457200" lvl="0" indent="-298450" rtl="0">
              <a:spcBef>
                <a:spcPts val="0"/>
              </a:spcBef>
              <a:buSzPct val="100000"/>
              <a:buChar char="-"/>
            </a:pPr>
            <a:r>
              <a:rPr lang="es-ES" sz="1100" dirty="0"/>
              <a:t>Artículos científicos</a:t>
            </a:r>
          </a:p>
          <a:p>
            <a:pPr marL="457200" lvl="0" indent="-298450" rtl="0">
              <a:spcBef>
                <a:spcPts val="0"/>
              </a:spcBef>
              <a:buSzPct val="100000"/>
              <a:buChar char="-"/>
            </a:pPr>
            <a:r>
              <a:rPr lang="es-ES" sz="1100" dirty="0"/>
              <a:t>Póster de congreso</a:t>
            </a:r>
          </a:p>
          <a:p>
            <a:pPr marL="457200" lvl="0" indent="-298450" rtl="0">
              <a:spcBef>
                <a:spcPts val="0"/>
              </a:spcBef>
              <a:buSzPct val="100000"/>
              <a:buChar char="-"/>
            </a:pPr>
            <a:r>
              <a:rPr lang="es-ES" sz="1100" dirty="0"/>
              <a:t>Noticias y páginas web</a:t>
            </a:r>
          </a:p>
          <a:p>
            <a:pPr lvl="0" rtl="0">
              <a:spcBef>
                <a:spcPts val="0"/>
              </a:spcBef>
              <a:buNone/>
            </a:pPr>
            <a:endParaRPr sz="1100"/>
          </a:p>
        </p:txBody>
      </p:sp>
      <p:sp>
        <p:nvSpPr>
          <p:cNvPr id="151" name="Shape 1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r>
              <a:rPr lang="es-ES" sz="1100"/>
              <a:t>Resultados</a:t>
            </a:r>
          </a:p>
          <a:p>
            <a:pPr lvl="0" rtl="0">
              <a:spcBef>
                <a:spcPts val="0"/>
              </a:spcBef>
              <a:buNone/>
            </a:pPr>
            <a:r>
              <a:rPr lang="es-ES" sz="1100"/>
              <a:t>3. ¿Cuáles han sido los hábitats mayoritarios para realizar las reintroducciones?</a:t>
            </a:r>
            <a:br>
              <a:rPr lang="es-ES" sz="1100"/>
            </a:br>
            <a:r>
              <a:rPr lang="es-ES" sz="1100"/>
              <a:t>En cuanto a los hábitats en los que se han llevado a cabo las reintroducciones, hemos utilizado la clasificación para los ambientes de España propuesta por Galicia y colaboradores en 2010. Como véis en el mapa de la izquierda, los hábitats mayoritarios en la Comunidad Valenciana y Murcia son el 31, 34 y 35, y como veis en el gráfico de quesitos, de estos tres ambientes, en su mayoría las restituciones se llevan a cabo en el hábitat 35, es decir, el que está más cercano a la costa.</a:t>
            </a:r>
          </a:p>
          <a:p>
            <a:pPr lvl="0" rtl="0">
              <a:spcBef>
                <a:spcPts val="0"/>
              </a:spcBef>
              <a:buClr>
                <a:schemeClr val="dk1"/>
              </a:buClr>
              <a:buFont typeface="Arial"/>
              <a:buNone/>
            </a:pPr>
            <a:endParaRPr/>
          </a:p>
        </p:txBody>
      </p:sp>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s-ES" sz="1100" i="1">
                <a:solidFill>
                  <a:schemeClr val="dk1"/>
                </a:solidFill>
              </a:rPr>
              <a:t>Resultados</a:t>
            </a:r>
            <a:br>
              <a:rPr lang="es-ES" sz="1100" i="1">
                <a:solidFill>
                  <a:schemeClr val="dk1"/>
                </a:solidFill>
              </a:rPr>
            </a:br>
            <a:r>
              <a:rPr lang="es-ES" sz="1100" i="1">
                <a:solidFill>
                  <a:schemeClr val="dk1"/>
                </a:solidFill>
              </a:rPr>
              <a:t>5. ¿Las restituciones se hacen mayoritariamente sobre especies protegidas/catalogadas? </a:t>
            </a:r>
          </a:p>
          <a:p>
            <a:pPr lvl="0">
              <a:spcBef>
                <a:spcPts val="0"/>
              </a:spcBef>
              <a:buNone/>
            </a:pPr>
            <a:r>
              <a:rPr lang="es-ES" sz="1100">
                <a:solidFill>
                  <a:schemeClr val="dk1"/>
                </a:solidFill>
              </a:rPr>
              <a:t>Otra pregunta que nos podemos hacer, es si las actuaciones de restitución se llevan a cabo sobre especies protegidas o no. Para responder a esta pregunta hemos tenido en cuenta también las especies que aparecen en los informes anuales y que no están protegidas. Vemos que en su mayoría, las actuaciones se llevan a cabo en especies protegidas según la IUCN, o con alguna categoría de protección en la propia comunidad, y en algunos casos se trata de especies vigiladas. En el gráfico de abajo, se muestra la distribución del número de especies según su categoría de amenaza, como veis predominan especies vulnerables  y en peligro crítico </a:t>
            </a:r>
            <a:r>
              <a:rPr lang="es-ES" sz="1100">
                <a:solidFill>
                  <a:srgbClr val="FF0000"/>
                </a:solidFill>
              </a:rPr>
              <a:t>(esto por qué puede ser??? es porque hay más especies vulnerables comparativamente y aunque se lleven menos acciones al final son muchas?, y porque las que están en peligro crítico son en las que más se actúa?)</a:t>
            </a:r>
          </a:p>
          <a:p>
            <a:pPr lvl="0">
              <a:spcBef>
                <a:spcPts val="0"/>
              </a:spcBef>
              <a:buNone/>
            </a:pPr>
            <a:endParaRPr sz="1100">
              <a:solidFill>
                <a:srgbClr val="FF0000"/>
              </a:solidFill>
            </a:endParaRPr>
          </a:p>
          <a:p>
            <a:pPr lvl="0" rtl="0">
              <a:spcBef>
                <a:spcPts val="0"/>
              </a:spcBef>
              <a:buNone/>
            </a:pPr>
            <a:r>
              <a:rPr lang="es-ES" sz="1100">
                <a:solidFill>
                  <a:schemeClr val="dk1"/>
                </a:solidFill>
              </a:rPr>
              <a:t>6. ¿Cuál ha sido la evolución temporal (durante los últimos 20 años) de las acciones de restitución? Y a la derecha se muestra la evolución temporal de las actuaciones de restauración. En el eje horizontal se muestran los años de inicio de la actuación de restitución de las especies, y en el vertical, el número de especies en ese año. Como véis, hay un pico en el año 2009 que coincide con la aprobación del </a:t>
            </a:r>
            <a:r>
              <a:rPr lang="es-ES" sz="1100">
                <a:solidFill>
                  <a:srgbClr val="111111"/>
                </a:solidFill>
              </a:rPr>
              <a:t>DECRETO 70/2009, de 22 de mayo, del Consell, por el que se crea y regula el Catálogo Valenciano de Especies de Flora Amenazadas y se regulan medidas adicionales de conservación. </a:t>
            </a:r>
          </a:p>
        </p:txBody>
      </p:sp>
      <p:sp>
        <p:nvSpPr>
          <p:cNvPr id="173" name="Shape 1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2437503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s-ES_tradnl"/>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1B34DCE0-0BBE-49BA-B5AC-6D2A4B43B06D}" type="slidenum">
              <a:rPr lang="es-ES_tradnl" smtClean="0"/>
              <a:pPr/>
              <a:t>‹Nº›</a:t>
            </a:fld>
            <a:endParaRPr lang="es-ES_tradnl"/>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 xmlns:p14="http://schemas.microsoft.com/office/powerpoint/2010/main" val="1320905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1595093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932783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38163165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32413440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1B44160E-5F31-432B-8BD9-6C59E8C254B1}" type="datetimeFigureOut">
              <a:rPr lang="es-ES_tradnl" smtClean="0"/>
              <a:pPr/>
              <a:t>25/04/2017</a:t>
            </a:fld>
            <a:endParaRPr lang="es-ES_tradnl"/>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s-ES_tradnl"/>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1B34DCE0-0BBE-49BA-B5AC-6D2A4B43B06D}" type="slidenum">
              <a:rPr lang="es-ES_tradnl" smtClean="0"/>
              <a:pPr/>
              <a:t>‹Nº›</a:t>
            </a:fld>
            <a:endParaRPr lang="es-ES_tradnl"/>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2586728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1B44160E-5F31-432B-8BD9-6C59E8C254B1}" type="datetimeFigureOut">
              <a:rPr lang="es-ES_tradnl" smtClean="0"/>
              <a:pPr/>
              <a:t>25/04/2017</a:t>
            </a:fld>
            <a:endParaRPr lang="es-ES_tradnl"/>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s-ES_tradnl"/>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1B34DCE0-0BBE-49BA-B5AC-6D2A4B43B06D}" type="slidenum">
              <a:rPr lang="es-ES_tradnl" smtClean="0"/>
              <a:pPr/>
              <a:t>‹Nº›</a:t>
            </a:fld>
            <a:endParaRPr lang="es-ES_tradnl"/>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3062761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7827695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1B34DCE0-0BBE-49BA-B5AC-6D2A4B43B06D}" type="slidenum">
              <a:rPr lang="es-ES_tradnl" smtClean="0"/>
              <a:pPr/>
              <a:t>‹Nº›</a:t>
            </a:fld>
            <a:endParaRPr lang="es-ES_tradnl"/>
          </a:p>
        </p:txBody>
      </p:sp>
    </p:spTree>
    <p:extLst>
      <p:ext uri="{BB962C8B-B14F-4D97-AF65-F5344CB8AC3E}">
        <p14:creationId xmlns="" xmlns:p14="http://schemas.microsoft.com/office/powerpoint/2010/main" val="3149489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ido con título">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Imagen con título">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cSld name="Título y texto vertical">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cSld name="Título vertical y texto">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s-ES_tradnl"/>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1B34DCE0-0BBE-49BA-B5AC-6D2A4B43B06D}" type="slidenum">
              <a:rPr lang="es-ES_tradnl" smtClean="0"/>
              <a:pPr/>
              <a:t>‹Nº›</a:t>
            </a:fld>
            <a:endParaRPr lang="es-ES_tradnl"/>
          </a:p>
        </p:txBody>
      </p:sp>
      <p:grpSp>
        <p:nvGrpSpPr>
          <p:cNvPr id="7"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 xmlns:p14="http://schemas.microsoft.com/office/powerpoint/2010/main" val="2238261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s-ES" sz="1200" b="0" i="0" u="none" strike="noStrike" cap="none">
                <a:solidFill>
                  <a:srgbClr val="888888"/>
                </a:solidFill>
                <a:latin typeface="Calibri"/>
                <a:ea typeface="Calibri"/>
                <a:cs typeface="Calibri"/>
                <a:sym typeface="Calibri"/>
              </a:rPr>
              <a:pPr marL="0" marR="0" lvl="0" indent="0" algn="r" rtl="0">
                <a:spcBef>
                  <a:spcPts val="0"/>
                </a:spcBef>
                <a:buSzPct val="25000"/>
                <a:buNone/>
              </a:pPr>
              <a:t>‹Nº›</a:t>
            </a:fld>
            <a:endParaRPr lang="es-E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fld id="{1B44160E-5F31-432B-8BD9-6C59E8C254B1}" type="datetimeFigureOut">
              <a:rPr lang="es-ES_tradnl" smtClean="0"/>
              <a:pPr/>
              <a:t>25/04/2017</a:t>
            </a:fld>
            <a:endParaRPr lang="es-ES_tradnl"/>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endParaRPr lang="es-ES_tradnl"/>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1B34DCE0-0BBE-49BA-B5AC-6D2A4B43B06D}" type="slidenum">
              <a:rPr lang="es-ES_tradnl" smtClean="0"/>
              <a:pPr/>
              <a:t>‹Nº›</a:t>
            </a:fld>
            <a:endParaRPr lang="es-ES_tradnl"/>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6687213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6912">
          <p15:clr>
            <a:srgbClr val="F26B43"/>
          </p15:clr>
        </p15:guide>
        <p15:guide id="2" pos="936">
          <p15:clr>
            <a:srgbClr val="F26B43"/>
          </p15:clr>
        </p15:guide>
        <p15:guide id="3" pos="864">
          <p15:clr>
            <a:srgbClr val="F26B43"/>
          </p15:clr>
        </p15:guide>
        <p15:guide id="0" orient="horz" pos="1368">
          <p15:clr>
            <a:srgbClr val="F26B43"/>
          </p15:clr>
        </p15:guide>
        <p15:guide id="4" orient="horz" pos="1440">
          <p15:clr>
            <a:srgbClr val="F26B43"/>
          </p15:clr>
        </p15:guide>
        <p15:guide id="5" orient="horz" pos="3696">
          <p15:clr>
            <a:srgbClr val="F26B43"/>
          </p15:clr>
        </p15:guide>
        <p15:guide id="6" orient="horz" pos="432">
          <p15:clr>
            <a:srgbClr val="F26B43"/>
          </p15:clr>
        </p15:guide>
        <p15:guide id="7" orient="horz" pos="1512">
          <p15:clr>
            <a:srgbClr val="F26B43"/>
          </p15:clr>
        </p15:guide>
        <p15:guide id="8" pos="5184">
          <p15:clr>
            <a:srgbClr val="F26B43"/>
          </p15:clr>
        </p15:guide>
        <p15:guide id="9" pos="702">
          <p15:clr>
            <a:srgbClr val="F26B43"/>
          </p15:clr>
        </p15:guide>
        <p15:guide id="10" pos="64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27.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4.jpeg"/><Relationship Id="rId7"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jpe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jpe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jpe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jpe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Rectángulo"/>
          <p:cNvSpPr/>
          <p:nvPr/>
        </p:nvSpPr>
        <p:spPr>
          <a:xfrm>
            <a:off x="0" y="4228886"/>
            <a:ext cx="9144000" cy="264318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Rectangle 3"/>
          <p:cNvSpPr/>
          <p:nvPr/>
        </p:nvSpPr>
        <p:spPr>
          <a:xfrm>
            <a:off x="-29980" y="0"/>
            <a:ext cx="9180000" cy="442913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S"/>
          </a:p>
        </p:txBody>
      </p:sp>
      <p:sp>
        <p:nvSpPr>
          <p:cNvPr id="10" name="1 Título"/>
          <p:cNvSpPr txBox="1">
            <a:spLocks/>
          </p:cNvSpPr>
          <p:nvPr/>
        </p:nvSpPr>
        <p:spPr>
          <a:xfrm>
            <a:off x="785786" y="1386116"/>
            <a:ext cx="7572428" cy="2286016"/>
          </a:xfrm>
          <a:prstGeom prst="rect">
            <a:avLst/>
          </a:prstGeom>
          <a:effectLst>
            <a:glow rad="127000">
              <a:schemeClr val="bg2">
                <a:lumMod val="10000"/>
              </a:scheme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914400">
              <a:spcBef>
                <a:spcPct val="0"/>
              </a:spcBef>
              <a:defRPr/>
            </a:pPr>
            <a:r>
              <a:rPr lang="es-ES" sz="4000" b="1" dirty="0" smtClean="0">
                <a:solidFill>
                  <a:schemeClr val="bg1"/>
                </a:solidFill>
                <a:latin typeface="Calibri"/>
                <a:ea typeface="Calibri"/>
                <a:cs typeface="Calibri"/>
                <a:sym typeface="Calibri"/>
              </a:rPr>
              <a:t>Base de Datos de las Restituciones de Flora en España</a:t>
            </a:r>
            <a:endParaRPr kumimoji="0" lang="es-ES_tradnl" sz="4000" b="1" i="0" u="none" strike="noStrike" kern="1200" cap="all" spc="0" normalizeH="0" baseline="0" noProof="0" dirty="0">
              <a:ln w="0"/>
              <a:solidFill>
                <a:schemeClr val="bg1"/>
              </a:solidFill>
              <a:effectLst>
                <a:reflection blurRad="12700" stA="50000" endPos="50000" dist="5000" dir="5400000" sy="-100000" rotWithShape="0"/>
              </a:effectLst>
              <a:uLnTx/>
              <a:uFillTx/>
              <a:latin typeface="+mj-lt"/>
              <a:ea typeface="+mj-ea"/>
              <a:cs typeface="+mj-cs"/>
            </a:endParaRPr>
          </a:p>
        </p:txBody>
      </p:sp>
      <p:sp>
        <p:nvSpPr>
          <p:cNvPr id="11" name="Shape 55"/>
          <p:cNvSpPr txBox="1">
            <a:spLocks/>
          </p:cNvSpPr>
          <p:nvPr/>
        </p:nvSpPr>
        <p:spPr>
          <a:xfrm>
            <a:off x="2287219" y="3429000"/>
            <a:ext cx="4569563" cy="485250"/>
          </a:xfrm>
          <a:prstGeom prst="rect">
            <a:avLst/>
          </a:prstGeom>
        </p:spPr>
        <p:txBody>
          <a:bodyPr vert="horz" lIns="91425" tIns="91425" rIns="91425" bIns="91425" rtlCol="0" anchor="t" anchorCtr="0">
            <a:noAutofit/>
          </a:bodyPr>
          <a:lst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lvl="0" indent="0" algn="ctr">
              <a:spcBef>
                <a:spcPts val="0"/>
              </a:spcBef>
              <a:buClr>
                <a:srgbClr val="888888"/>
              </a:buClr>
              <a:buSzPct val="25000"/>
              <a:buNone/>
            </a:pPr>
            <a:r>
              <a:rPr lang="es-ES" sz="2500" dirty="0" smtClean="0">
                <a:solidFill>
                  <a:schemeClr val="bg1"/>
                </a:solidFill>
                <a:latin typeface="Calibri"/>
                <a:ea typeface="Calibri"/>
                <a:cs typeface="Calibri"/>
                <a:sym typeface="Calibri"/>
              </a:rPr>
              <a:t>Comunidad Valenciana y Murcia</a:t>
            </a:r>
            <a:endParaRPr lang="es-ES" sz="2500" dirty="0">
              <a:solidFill>
                <a:schemeClr val="bg1"/>
              </a:solidFill>
              <a:latin typeface="Calibri"/>
              <a:ea typeface="Calibri"/>
              <a:cs typeface="Calibri"/>
              <a:sym typeface="Calibri"/>
            </a:endParaRPr>
          </a:p>
        </p:txBody>
      </p:sp>
      <p:sp>
        <p:nvSpPr>
          <p:cNvPr id="53250" name="AutoShape 2" descr="Resultado de imagen de caparazon tortugas fon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53252" name="AutoShape 4" descr="Resultado de imagen de caparazon tortugas fon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53254" name="AutoShape 6" descr="Resultado de imagen de caparazon tortugas fon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53256" name="AutoShape 8" descr="Resultado de imagen de caparazon tortugas fon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53258" name="AutoShape 10" descr="Resultado de imagen de caparazon tortugas fon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cxnSp>
        <p:nvCxnSpPr>
          <p:cNvPr id="18" name="17 Conector recto"/>
          <p:cNvCxnSpPr/>
          <p:nvPr/>
        </p:nvCxnSpPr>
        <p:spPr>
          <a:xfrm>
            <a:off x="714348" y="3286124"/>
            <a:ext cx="7715304" cy="1588"/>
          </a:xfrm>
          <a:prstGeom prst="line">
            <a:avLst/>
          </a:prstGeom>
          <a:ln>
            <a:solidFill>
              <a:schemeClr val="accent4">
                <a:lumMod val="50000"/>
              </a:schemeClr>
            </a:solidFill>
          </a:ln>
        </p:spPr>
        <p:style>
          <a:lnRef idx="2">
            <a:schemeClr val="accent3"/>
          </a:lnRef>
          <a:fillRef idx="0">
            <a:schemeClr val="accent3"/>
          </a:fillRef>
          <a:effectRef idx="1">
            <a:schemeClr val="accent3"/>
          </a:effectRef>
          <a:fontRef idx="minor">
            <a:schemeClr val="tx1"/>
          </a:fontRef>
        </p:style>
      </p:cxnSp>
      <p:pic>
        <p:nvPicPr>
          <p:cNvPr id="53262" name="Picture 14" descr="Resultado de imagen de urjc"/>
          <p:cNvPicPr>
            <a:picLocks noChangeAspect="1" noChangeArrowheads="1"/>
          </p:cNvPicPr>
          <p:nvPr/>
        </p:nvPicPr>
        <p:blipFill>
          <a:blip r:embed="rId2"/>
          <a:srcRect/>
          <a:stretch>
            <a:fillRect/>
          </a:stretch>
        </p:blipFill>
        <p:spPr bwMode="auto">
          <a:xfrm>
            <a:off x="214282" y="142852"/>
            <a:ext cx="2000232" cy="769320"/>
          </a:xfrm>
          <a:prstGeom prst="rect">
            <a:avLst/>
          </a:prstGeom>
          <a:noFill/>
        </p:spPr>
      </p:pic>
      <p:sp>
        <p:nvSpPr>
          <p:cNvPr id="24" name="23 Rectángulo"/>
          <p:cNvSpPr/>
          <p:nvPr/>
        </p:nvSpPr>
        <p:spPr>
          <a:xfrm>
            <a:off x="0" y="4392570"/>
            <a:ext cx="9165010" cy="1080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Rectángulo"/>
          <p:cNvSpPr/>
          <p:nvPr/>
        </p:nvSpPr>
        <p:spPr>
          <a:xfrm>
            <a:off x="3286116" y="357166"/>
            <a:ext cx="5857884" cy="307777"/>
          </a:xfrm>
          <a:prstGeom prst="rect">
            <a:avLst/>
          </a:prstGeom>
        </p:spPr>
        <p:txBody>
          <a:bodyPr wrap="square">
            <a:spAutoFit/>
          </a:bodyPr>
          <a:lstStyle/>
          <a:p>
            <a:pPr algn="r"/>
            <a:r>
              <a:rPr lang="es-ES" sz="1400" dirty="0" smtClean="0">
                <a:solidFill>
                  <a:schemeClr val="accent4">
                    <a:lumMod val="50000"/>
                  </a:schemeClr>
                </a:solidFill>
              </a:rPr>
              <a:t>Máster en Técnicas de Conservación de la Biodiversidad y Ecología</a:t>
            </a:r>
            <a:endParaRPr lang="es-ES" sz="1400" dirty="0">
              <a:solidFill>
                <a:schemeClr val="accent4">
                  <a:lumMod val="50000"/>
                </a:schemeClr>
              </a:solidFill>
            </a:endParaRPr>
          </a:p>
        </p:txBody>
      </p:sp>
      <p:grpSp>
        <p:nvGrpSpPr>
          <p:cNvPr id="2" name="26 Grupo"/>
          <p:cNvGrpSpPr/>
          <p:nvPr/>
        </p:nvGrpSpPr>
        <p:grpSpPr>
          <a:xfrm>
            <a:off x="5786446" y="5000636"/>
            <a:ext cx="4210250" cy="1214446"/>
            <a:chOff x="5786446" y="5000636"/>
            <a:chExt cx="4210250" cy="1214446"/>
          </a:xfrm>
        </p:grpSpPr>
        <p:sp>
          <p:nvSpPr>
            <p:cNvPr id="26" name="25 Rectángulo"/>
            <p:cNvSpPr/>
            <p:nvPr/>
          </p:nvSpPr>
          <p:spPr>
            <a:xfrm>
              <a:off x="5786446" y="5000636"/>
              <a:ext cx="3357554" cy="121444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s-ES" dirty="0"/>
            </a:p>
          </p:txBody>
        </p:sp>
        <p:sp>
          <p:nvSpPr>
            <p:cNvPr id="12" name="11 CuadroTexto"/>
            <p:cNvSpPr txBox="1"/>
            <p:nvPr/>
          </p:nvSpPr>
          <p:spPr>
            <a:xfrm>
              <a:off x="6000760" y="5119228"/>
              <a:ext cx="3995936" cy="984885"/>
            </a:xfrm>
            <a:prstGeom prst="rect">
              <a:avLst/>
            </a:prstGeom>
            <a:noFill/>
          </p:spPr>
          <p:txBody>
            <a:bodyPr wrap="square" rtlCol="0">
              <a:spAutoFit/>
            </a:bodyPr>
            <a:lstStyle/>
            <a:p>
              <a:pPr lvl="0">
                <a:spcAft>
                  <a:spcPts val="600"/>
                </a:spcAft>
                <a:buSzPct val="25000"/>
              </a:pPr>
              <a:r>
                <a:rPr lang="es-ES" sz="1600" dirty="0" smtClean="0">
                  <a:solidFill>
                    <a:schemeClr val="dk1"/>
                  </a:solidFill>
                  <a:latin typeface="Calibri"/>
                  <a:ea typeface="Calibri"/>
                  <a:cs typeface="Calibri"/>
                  <a:sym typeface="Calibri"/>
                </a:rPr>
                <a:t>Clara García González</a:t>
              </a:r>
            </a:p>
            <a:p>
              <a:pPr lvl="0">
                <a:spcAft>
                  <a:spcPts val="600"/>
                </a:spcAft>
                <a:buSzPct val="25000"/>
              </a:pPr>
              <a:r>
                <a:rPr lang="es-ES" sz="1600" dirty="0" smtClean="0">
                  <a:solidFill>
                    <a:schemeClr val="dk1"/>
                  </a:solidFill>
                  <a:latin typeface="Calibri"/>
                  <a:ea typeface="Calibri"/>
                  <a:cs typeface="Calibri"/>
                  <a:sym typeface="Calibri"/>
                </a:rPr>
                <a:t>Víctor Ortega Horcajo</a:t>
              </a:r>
            </a:p>
            <a:p>
              <a:pPr lvl="0">
                <a:spcAft>
                  <a:spcPts val="600"/>
                </a:spcAft>
                <a:buSzPct val="25000"/>
              </a:pPr>
              <a:r>
                <a:rPr lang="es-ES" sz="1600" dirty="0" smtClean="0">
                  <a:solidFill>
                    <a:schemeClr val="dk1"/>
                  </a:solidFill>
                  <a:latin typeface="Calibri"/>
                  <a:ea typeface="Calibri"/>
                  <a:cs typeface="Calibri"/>
                  <a:sym typeface="Calibri"/>
                </a:rPr>
                <a:t>Rebeca Vicente Moreno</a:t>
              </a:r>
              <a:endParaRPr lang="es-ES" sz="1600" dirty="0">
                <a:solidFill>
                  <a:schemeClr val="dk1"/>
                </a:solidFill>
                <a:latin typeface="Calibri"/>
                <a:ea typeface="Calibri"/>
                <a:cs typeface="Calibri"/>
                <a:sym typeface="Calibri"/>
              </a:endParaRPr>
            </a:p>
          </p:txBody>
        </p:sp>
      </p:grpSp>
      <p:pic>
        <p:nvPicPr>
          <p:cNvPr id="20" name="Picture 3"/>
          <p:cNvPicPr>
            <a:picLocks noChangeAspect="1" noChangeArrowheads="1"/>
          </p:cNvPicPr>
          <p:nvPr/>
        </p:nvPicPr>
        <p:blipFill>
          <a:blip r:embed="rId3"/>
          <a:srcRect/>
          <a:stretch>
            <a:fillRect/>
          </a:stretch>
        </p:blipFill>
        <p:spPr bwMode="auto">
          <a:xfrm>
            <a:off x="2786050" y="5387988"/>
            <a:ext cx="1596170" cy="1470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2" descr="G:\TXEMA IRIONDO\Seguimiento Penyal d'ifac\Siembra Penyal d'ifac_19-11-2009\DSC06011.JPG"/>
          <p:cNvPicPr>
            <a:picLocks noGrp="1" noChangeAspect="1" noChangeArrowheads="1"/>
          </p:cNvPicPr>
          <p:nvPr>
            <p:ph idx="1"/>
          </p:nvPr>
        </p:nvPicPr>
        <p:blipFill>
          <a:blip r:embed="rId4"/>
          <a:stretch>
            <a:fillRect/>
          </a:stretch>
        </p:blipFill>
        <p:spPr>
          <a:xfrm>
            <a:off x="500034" y="4786322"/>
            <a:ext cx="2373593" cy="17804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8753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29701" name="Picture 5"/>
          <p:cNvPicPr>
            <a:picLocks noChangeAspect="1" noChangeArrowheads="1"/>
          </p:cNvPicPr>
          <p:nvPr/>
        </p:nvPicPr>
        <p:blipFill>
          <a:blip r:embed="rId3"/>
          <a:srcRect t="-3219" b="-4311"/>
          <a:stretch>
            <a:fillRect/>
          </a:stretch>
        </p:blipFill>
        <p:spPr bwMode="auto">
          <a:xfrm>
            <a:off x="714348" y="2500306"/>
            <a:ext cx="3960000" cy="2386229"/>
          </a:xfrm>
          <a:prstGeom prst="roundRect">
            <a:avLst>
              <a:gd name="adj" fmla="val 8594"/>
            </a:avLst>
          </a:prstGeom>
          <a:solidFill>
            <a:schemeClr val="bg1"/>
          </a:solidFill>
          <a:ln>
            <a:noFill/>
          </a:ln>
          <a:effectLst>
            <a:reflection blurRad="12700" stA="38000" endPos="28000" dist="5000" dir="5400000" sy="-100000" algn="bl" rotWithShape="0"/>
          </a:effectLst>
        </p:spPr>
      </p:pic>
      <p:grpSp>
        <p:nvGrpSpPr>
          <p:cNvPr id="11" name="4 Grupo"/>
          <p:cNvGrpSpPr/>
          <p:nvPr/>
        </p:nvGrpSpPr>
        <p:grpSpPr>
          <a:xfrm>
            <a:off x="0" y="0"/>
            <a:ext cx="8779245" cy="6858000"/>
            <a:chOff x="-1" y="0"/>
            <a:chExt cx="8779245" cy="6858000"/>
          </a:xfrm>
        </p:grpSpPr>
        <p:grpSp>
          <p:nvGrpSpPr>
            <p:cNvPr id="12" name="15 Grupo"/>
            <p:cNvGrpSpPr/>
            <p:nvPr/>
          </p:nvGrpSpPr>
          <p:grpSpPr>
            <a:xfrm>
              <a:off x="714348" y="420054"/>
              <a:ext cx="8064896" cy="1080120"/>
              <a:chOff x="714348" y="0"/>
              <a:chExt cx="8064896" cy="1080120"/>
            </a:xfrm>
          </p:grpSpPr>
          <p:sp>
            <p:nvSpPr>
              <p:cNvPr id="16"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7"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8"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3" name="27 Grupo"/>
            <p:cNvGrpSpPr/>
            <p:nvPr/>
          </p:nvGrpSpPr>
          <p:grpSpPr>
            <a:xfrm>
              <a:off x="-1" y="0"/>
              <a:ext cx="518597" cy="6858000"/>
              <a:chOff x="-1" y="0"/>
              <a:chExt cx="518597" cy="6858000"/>
            </a:xfrm>
          </p:grpSpPr>
          <p:pic>
            <p:nvPicPr>
              <p:cNvPr id="14" name="Picture 2" descr="Resultado de imagen de paisaje"/>
              <p:cNvPicPr>
                <a:picLocks noChangeAspect="1" noChangeArrowheads="1"/>
              </p:cNvPicPr>
              <p:nvPr/>
            </p:nvPicPr>
            <p:blipFill>
              <a:blip r:embed="rId4"/>
              <a:srcRect r="96316"/>
              <a:stretch>
                <a:fillRect/>
              </a:stretch>
            </p:blipFill>
            <p:spPr bwMode="auto">
              <a:xfrm>
                <a:off x="-1" y="0"/>
                <a:ext cx="500035" cy="6858000"/>
              </a:xfrm>
              <a:prstGeom prst="rect">
                <a:avLst/>
              </a:prstGeom>
              <a:noFill/>
            </p:spPr>
          </p:pic>
          <p:sp>
            <p:nvSpPr>
              <p:cNvPr id="15" name="14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9" name="18 Rectángulo"/>
          <p:cNvSpPr/>
          <p:nvPr/>
        </p:nvSpPr>
        <p:spPr>
          <a:xfrm>
            <a:off x="785786" y="1857364"/>
            <a:ext cx="4294765" cy="369332"/>
          </a:xfrm>
          <a:prstGeom prst="rect">
            <a:avLst/>
          </a:prstGeom>
        </p:spPr>
        <p:txBody>
          <a:bodyPr wrap="none">
            <a:spAutoFit/>
          </a:bodyPr>
          <a:lstStyle/>
          <a:p>
            <a:pPr lvl="0">
              <a:spcAft>
                <a:spcPts val="1800"/>
              </a:spcAft>
            </a:pPr>
            <a:r>
              <a:rPr lang="es-ES" sz="1800" b="1" dirty="0" smtClean="0">
                <a:latin typeface="Georgia" pitchFamily="18" charset="0"/>
              </a:rPr>
              <a:t>¿Especies protegidas/catalogadas?</a:t>
            </a:r>
            <a:endParaRPr lang="es-ES" sz="1800" dirty="0">
              <a:latin typeface="Georgia" pitchFamily="18" charset="0"/>
            </a:endParaRPr>
          </a:p>
        </p:txBody>
      </p:sp>
      <p:pic>
        <p:nvPicPr>
          <p:cNvPr id="29704" name="Picture 8" descr="Resultado de imagen de iucn"/>
          <p:cNvPicPr>
            <a:picLocks noChangeAspect="1" noChangeArrowheads="1"/>
          </p:cNvPicPr>
          <p:nvPr/>
        </p:nvPicPr>
        <p:blipFill>
          <a:blip r:embed="rId5"/>
          <a:srcRect/>
          <a:stretch>
            <a:fillRect/>
          </a:stretch>
        </p:blipFill>
        <p:spPr bwMode="auto">
          <a:xfrm>
            <a:off x="3286116" y="5143512"/>
            <a:ext cx="1500278" cy="1395354"/>
          </a:xfrm>
          <a:prstGeom prst="rect">
            <a:avLst/>
          </a:prstGeom>
          <a:noFill/>
        </p:spPr>
      </p:pic>
      <p:grpSp>
        <p:nvGrpSpPr>
          <p:cNvPr id="37" name="36 Grupo"/>
          <p:cNvGrpSpPr/>
          <p:nvPr/>
        </p:nvGrpSpPr>
        <p:grpSpPr>
          <a:xfrm>
            <a:off x="4929190" y="2714620"/>
            <a:ext cx="3777386" cy="1252018"/>
            <a:chOff x="4929190" y="2714620"/>
            <a:chExt cx="3777386" cy="1252018"/>
          </a:xfrm>
        </p:grpSpPr>
        <p:pic>
          <p:nvPicPr>
            <p:cNvPr id="35" name="Shape 153"/>
            <p:cNvPicPr preferRelativeResize="0"/>
            <p:nvPr/>
          </p:nvPicPr>
          <p:blipFill>
            <a:blip r:embed="rId6">
              <a:alphaModFix/>
            </a:blip>
            <a:srcRect b="68850"/>
            <a:stretch>
              <a:fillRect/>
            </a:stretch>
          </p:blipFill>
          <p:spPr>
            <a:xfrm>
              <a:off x="4929190" y="2714620"/>
              <a:ext cx="3777386" cy="1000132"/>
            </a:xfrm>
            <a:prstGeom prst="rect">
              <a:avLst/>
            </a:prstGeom>
            <a:noFill/>
            <a:ln>
              <a:noFill/>
            </a:ln>
          </p:spPr>
        </p:pic>
        <p:pic>
          <p:nvPicPr>
            <p:cNvPr id="36" name="Shape 153"/>
            <p:cNvPicPr preferRelativeResize="0"/>
            <p:nvPr/>
          </p:nvPicPr>
          <p:blipFill>
            <a:blip r:embed="rId6">
              <a:alphaModFix/>
            </a:blip>
            <a:srcRect t="2225" b="88875"/>
            <a:stretch>
              <a:fillRect/>
            </a:stretch>
          </p:blipFill>
          <p:spPr>
            <a:xfrm>
              <a:off x="4929190" y="3680886"/>
              <a:ext cx="3777386" cy="285752"/>
            </a:xfrm>
            <a:prstGeom prst="rect">
              <a:avLst/>
            </a:prstGeom>
            <a:noFill/>
            <a:ln>
              <a:noFill/>
            </a:ln>
          </p:spPr>
        </p:pic>
      </p:grpSp>
      <p:grpSp>
        <p:nvGrpSpPr>
          <p:cNvPr id="22" name="21 Grupo"/>
          <p:cNvGrpSpPr/>
          <p:nvPr/>
        </p:nvGrpSpPr>
        <p:grpSpPr>
          <a:xfrm>
            <a:off x="4857752" y="4286256"/>
            <a:ext cx="3960000" cy="2376000"/>
            <a:chOff x="4092541" y="3500438"/>
            <a:chExt cx="3940219" cy="2584450"/>
          </a:xfrm>
        </p:grpSpPr>
        <p:pic>
          <p:nvPicPr>
            <p:cNvPr id="1026" name="Picture 2"/>
            <p:cNvPicPr>
              <a:picLocks noChangeAspect="1" noChangeArrowheads="1"/>
            </p:cNvPicPr>
            <p:nvPr/>
          </p:nvPicPr>
          <p:blipFill>
            <a:blip r:embed="rId7"/>
            <a:srcRect l="5279" r="6422"/>
            <a:stretch>
              <a:fillRect/>
            </a:stretch>
          </p:blipFill>
          <p:spPr bwMode="auto">
            <a:xfrm>
              <a:off x="4092541" y="3500438"/>
              <a:ext cx="3929090" cy="2584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8"/>
            <a:srcRect l="80566" t="22358" b="14066"/>
            <a:stretch>
              <a:fillRect/>
            </a:stretch>
          </p:blipFill>
          <p:spPr bwMode="auto">
            <a:xfrm>
              <a:off x="7215206" y="4214818"/>
              <a:ext cx="817554" cy="1643074"/>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4" name="4 Grupo"/>
          <p:cNvGrpSpPr/>
          <p:nvPr/>
        </p:nvGrpSpPr>
        <p:grpSpPr>
          <a:xfrm>
            <a:off x="0" y="0"/>
            <a:ext cx="8779245" cy="6858000"/>
            <a:chOff x="-1" y="0"/>
            <a:chExt cx="8779245" cy="6858000"/>
          </a:xfrm>
        </p:grpSpPr>
        <p:grpSp>
          <p:nvGrpSpPr>
            <p:cNvPr id="5" name="15 Grupo"/>
            <p:cNvGrpSpPr/>
            <p:nvPr/>
          </p:nvGrpSpPr>
          <p:grpSpPr>
            <a:xfrm>
              <a:off x="714348" y="420054"/>
              <a:ext cx="8064896" cy="1080120"/>
              <a:chOff x="714348" y="0"/>
              <a:chExt cx="8064896" cy="1080120"/>
            </a:xfrm>
          </p:grpSpPr>
          <p:sp>
            <p:nvSpPr>
              <p:cNvPr id="16"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7"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8"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6" name="27 Grupo"/>
            <p:cNvGrpSpPr/>
            <p:nvPr/>
          </p:nvGrpSpPr>
          <p:grpSpPr>
            <a:xfrm>
              <a:off x="-1" y="0"/>
              <a:ext cx="518597" cy="6858000"/>
              <a:chOff x="-1" y="0"/>
              <a:chExt cx="518597" cy="6858000"/>
            </a:xfrm>
          </p:grpSpPr>
          <p:pic>
            <p:nvPicPr>
              <p:cNvPr id="14"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5" name="14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9" name="18 Rectángulo"/>
          <p:cNvSpPr/>
          <p:nvPr/>
        </p:nvSpPr>
        <p:spPr>
          <a:xfrm>
            <a:off x="785786" y="1857364"/>
            <a:ext cx="4357283" cy="369332"/>
          </a:xfrm>
          <a:prstGeom prst="rect">
            <a:avLst/>
          </a:prstGeom>
        </p:spPr>
        <p:txBody>
          <a:bodyPr wrap="none">
            <a:spAutoFit/>
          </a:bodyPr>
          <a:lstStyle/>
          <a:p>
            <a:pPr lvl="0">
              <a:spcAft>
                <a:spcPts val="1800"/>
              </a:spcAft>
            </a:pPr>
            <a:r>
              <a:rPr lang="es-ES" sz="1800" b="1" dirty="0" smtClean="0">
                <a:latin typeface="Georgia" pitchFamily="18" charset="0"/>
              </a:rPr>
              <a:t>Tipos de actuaciones de restitución</a:t>
            </a:r>
            <a:endParaRPr lang="es-ES" sz="1800" dirty="0">
              <a:latin typeface="Georgia" pitchFamily="18" charset="0"/>
            </a:endParaRPr>
          </a:p>
        </p:txBody>
      </p:sp>
      <p:sp>
        <p:nvSpPr>
          <p:cNvPr id="20" name="19 Rectángulo"/>
          <p:cNvSpPr/>
          <p:nvPr/>
        </p:nvSpPr>
        <p:spPr>
          <a:xfrm>
            <a:off x="5148251" y="3568487"/>
            <a:ext cx="3143272" cy="646331"/>
          </a:xfrm>
          <a:prstGeom prst="rect">
            <a:avLst/>
          </a:prstGeom>
        </p:spPr>
        <p:txBody>
          <a:bodyPr wrap="square">
            <a:spAutoFit/>
          </a:bodyPr>
          <a:lstStyle/>
          <a:p>
            <a:pPr lvl="0" algn="ctr">
              <a:spcAft>
                <a:spcPts val="1800"/>
              </a:spcAft>
            </a:pPr>
            <a:r>
              <a:rPr lang="es-ES" sz="1800" b="1" dirty="0" smtClean="0">
                <a:latin typeface="Georgia" pitchFamily="18" charset="0"/>
              </a:rPr>
              <a:t>Evolución temporal de las restituciones</a:t>
            </a:r>
            <a:endParaRPr lang="es-ES" sz="1800" dirty="0">
              <a:latin typeface="Georgia" pitchFamily="18" charset="0"/>
            </a:endParaRPr>
          </a:p>
        </p:txBody>
      </p:sp>
      <p:pic>
        <p:nvPicPr>
          <p:cNvPr id="61441" name="Picture 1"/>
          <p:cNvPicPr>
            <a:picLocks noChangeAspect="1" noChangeArrowheads="1"/>
          </p:cNvPicPr>
          <p:nvPr/>
        </p:nvPicPr>
        <p:blipFill>
          <a:blip r:embed="rId4"/>
          <a:srcRect/>
          <a:stretch>
            <a:fillRect/>
          </a:stretch>
        </p:blipFill>
        <p:spPr bwMode="auto">
          <a:xfrm>
            <a:off x="1175310" y="2357430"/>
            <a:ext cx="3578234" cy="2150905"/>
          </a:xfrm>
          <a:prstGeom prst="roundRect">
            <a:avLst>
              <a:gd name="adj" fmla="val 8594"/>
            </a:avLst>
          </a:prstGeom>
          <a:solidFill>
            <a:schemeClr val="bg1"/>
          </a:solidFill>
          <a:ln>
            <a:noFill/>
          </a:ln>
          <a:effectLst>
            <a:reflection blurRad="12700" stA="38000" endPos="28000" dist="5000" dir="5400000" sy="-100000" algn="bl" rotWithShape="0"/>
          </a:effectLst>
        </p:spPr>
      </p:pic>
      <p:grpSp>
        <p:nvGrpSpPr>
          <p:cNvPr id="2" name="32 Grupo"/>
          <p:cNvGrpSpPr/>
          <p:nvPr/>
        </p:nvGrpSpPr>
        <p:grpSpPr>
          <a:xfrm>
            <a:off x="4500562" y="4286256"/>
            <a:ext cx="4438650" cy="2305050"/>
            <a:chOff x="4705350" y="3857628"/>
            <a:chExt cx="4438650" cy="2305050"/>
          </a:xfrm>
        </p:grpSpPr>
        <p:pic>
          <p:nvPicPr>
            <p:cNvPr id="29702" name="Picture 6"/>
            <p:cNvPicPr>
              <a:picLocks noChangeAspect="1" noChangeArrowheads="1"/>
            </p:cNvPicPr>
            <p:nvPr/>
          </p:nvPicPr>
          <p:blipFill>
            <a:blip r:embed="rId5"/>
            <a:srcRect/>
            <a:stretch>
              <a:fillRect/>
            </a:stretch>
          </p:blipFill>
          <p:spPr bwMode="auto">
            <a:xfrm>
              <a:off x="4705350" y="3857628"/>
              <a:ext cx="4438650" cy="2305050"/>
            </a:xfrm>
            <a:prstGeom prst="roundRect">
              <a:avLst>
                <a:gd name="adj" fmla="val 8594"/>
              </a:avLst>
            </a:prstGeom>
            <a:solidFill>
              <a:schemeClr val="bg1"/>
            </a:solidFill>
            <a:ln>
              <a:noFill/>
            </a:ln>
            <a:effectLst>
              <a:reflection blurRad="12700" stA="38000" endPos="28000" dist="5000" dir="5400000" sy="-100000" algn="bl" rotWithShape="0"/>
            </a:effectLst>
          </p:spPr>
        </p:pic>
        <p:grpSp>
          <p:nvGrpSpPr>
            <p:cNvPr id="3" name="Shape 178"/>
            <p:cNvGrpSpPr/>
            <p:nvPr/>
          </p:nvGrpSpPr>
          <p:grpSpPr>
            <a:xfrm>
              <a:off x="6143636" y="3995751"/>
              <a:ext cx="2241338" cy="442153"/>
              <a:chOff x="2038761" y="3282800"/>
              <a:chExt cx="2241338" cy="442153"/>
            </a:xfrm>
          </p:grpSpPr>
          <p:sp>
            <p:nvSpPr>
              <p:cNvPr id="180" name="Shape 180"/>
              <p:cNvSpPr/>
              <p:nvPr/>
            </p:nvSpPr>
            <p:spPr>
              <a:xfrm>
                <a:off x="3743746" y="3282800"/>
                <a:ext cx="536353" cy="433381"/>
              </a:xfrm>
              <a:prstGeom prst="ellipse">
                <a:avLst/>
              </a:prstGeom>
              <a:noFill/>
              <a:ln w="38100" cap="flat" cmpd="sng">
                <a:solidFill>
                  <a:schemeClr val="accent3">
                    <a:lumMod val="75000"/>
                  </a:schemeClr>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solidFill>
                    <a:schemeClr val="accent3">
                      <a:lumMod val="75000"/>
                    </a:schemeClr>
                  </a:solidFill>
                </a:endParaRPr>
              </a:p>
            </p:txBody>
          </p:sp>
          <p:sp>
            <p:nvSpPr>
              <p:cNvPr id="181" name="Shape 181"/>
              <p:cNvSpPr txBox="1"/>
              <p:nvPr/>
            </p:nvSpPr>
            <p:spPr>
              <a:xfrm>
                <a:off x="2038761" y="3287553"/>
                <a:ext cx="1622684" cy="437400"/>
              </a:xfrm>
              <a:prstGeom prst="rect">
                <a:avLst/>
              </a:prstGeom>
              <a:noFill/>
              <a:ln>
                <a:noFill/>
              </a:ln>
            </p:spPr>
            <p:txBody>
              <a:bodyPr lIns="91425" tIns="91425" rIns="91425" bIns="91425" anchor="t" anchorCtr="0">
                <a:noAutofit/>
              </a:bodyPr>
              <a:lstStyle/>
              <a:p>
                <a:pPr lvl="0">
                  <a:spcBef>
                    <a:spcPts val="0"/>
                  </a:spcBef>
                  <a:buNone/>
                </a:pPr>
                <a:r>
                  <a:rPr lang="es-ES" sz="1200" dirty="0">
                    <a:solidFill>
                      <a:srgbClr val="111111"/>
                    </a:solidFill>
                    <a:latin typeface="Calibri" pitchFamily="34" charset="0"/>
                    <a:cs typeface="Calibri" pitchFamily="34" charset="0"/>
                  </a:rPr>
                  <a:t>DECRETO 70/2009, </a:t>
                </a:r>
                <a:endParaRPr lang="es-ES" sz="1200" dirty="0" smtClean="0">
                  <a:solidFill>
                    <a:srgbClr val="111111"/>
                  </a:solidFill>
                  <a:latin typeface="Calibri" pitchFamily="34" charset="0"/>
                  <a:cs typeface="Calibri" pitchFamily="34" charset="0"/>
                </a:endParaRPr>
              </a:p>
              <a:p>
                <a:pPr lvl="0">
                  <a:spcBef>
                    <a:spcPts val="0"/>
                  </a:spcBef>
                  <a:buNone/>
                </a:pPr>
                <a:r>
                  <a:rPr lang="es-ES" sz="1200" dirty="0" smtClean="0">
                    <a:solidFill>
                      <a:srgbClr val="111111"/>
                    </a:solidFill>
                    <a:latin typeface="Calibri" pitchFamily="34" charset="0"/>
                    <a:cs typeface="Calibri" pitchFamily="34" charset="0"/>
                  </a:rPr>
                  <a:t>de </a:t>
                </a:r>
                <a:r>
                  <a:rPr lang="es-ES" sz="1200" dirty="0">
                    <a:solidFill>
                      <a:srgbClr val="111111"/>
                    </a:solidFill>
                    <a:latin typeface="Calibri" pitchFamily="34" charset="0"/>
                    <a:cs typeface="Calibri" pitchFamily="34" charset="0"/>
                  </a:rPr>
                  <a:t>22 de mayo</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grpSp>
        <p:nvGrpSpPr>
          <p:cNvPr id="8" name="4 Grupo"/>
          <p:cNvGrpSpPr/>
          <p:nvPr/>
        </p:nvGrpSpPr>
        <p:grpSpPr>
          <a:xfrm>
            <a:off x="0" y="0"/>
            <a:ext cx="8779245" cy="6858000"/>
            <a:chOff x="-1" y="0"/>
            <a:chExt cx="8779245" cy="6858000"/>
          </a:xfrm>
        </p:grpSpPr>
        <p:grpSp>
          <p:nvGrpSpPr>
            <p:cNvPr id="9" name="15 Grupo"/>
            <p:cNvGrpSpPr/>
            <p:nvPr/>
          </p:nvGrpSpPr>
          <p:grpSpPr>
            <a:xfrm>
              <a:off x="714348" y="420054"/>
              <a:ext cx="8064896" cy="1080120"/>
              <a:chOff x="714348" y="0"/>
              <a:chExt cx="8064896" cy="1080120"/>
            </a:xfrm>
          </p:grpSpPr>
          <p:sp>
            <p:nvSpPr>
              <p:cNvPr id="13"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4"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5"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0" name="27 Grupo"/>
            <p:cNvGrpSpPr/>
            <p:nvPr/>
          </p:nvGrpSpPr>
          <p:grpSpPr>
            <a:xfrm>
              <a:off x="-1" y="0"/>
              <a:ext cx="518597" cy="6858000"/>
              <a:chOff x="-1" y="0"/>
              <a:chExt cx="518597" cy="6858000"/>
            </a:xfrm>
          </p:grpSpPr>
          <p:pic>
            <p:nvPicPr>
              <p:cNvPr id="11"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2" name="11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pic>
        <p:nvPicPr>
          <p:cNvPr id="27649" name="Picture 1"/>
          <p:cNvPicPr>
            <a:picLocks noChangeAspect="1" noChangeArrowheads="1"/>
          </p:cNvPicPr>
          <p:nvPr/>
        </p:nvPicPr>
        <p:blipFill>
          <a:blip r:embed="rId4"/>
          <a:srcRect/>
          <a:stretch>
            <a:fillRect/>
          </a:stretch>
        </p:blipFill>
        <p:spPr bwMode="auto">
          <a:xfrm>
            <a:off x="785786" y="3010700"/>
            <a:ext cx="4176713" cy="2551113"/>
          </a:xfrm>
          <a:prstGeom prst="roundRect">
            <a:avLst>
              <a:gd name="adj" fmla="val 8594"/>
            </a:avLst>
          </a:prstGeom>
          <a:solidFill>
            <a:schemeClr val="bg1"/>
          </a:solidFill>
          <a:ln>
            <a:noFill/>
          </a:ln>
          <a:effectLst>
            <a:reflection blurRad="12700" stA="38000" endPos="28000" dist="5000" dir="5400000" sy="-100000" algn="bl" rotWithShape="0"/>
          </a:effectLst>
        </p:spPr>
      </p:pic>
      <p:sp>
        <p:nvSpPr>
          <p:cNvPr id="16" name="15 Rectángulo"/>
          <p:cNvSpPr/>
          <p:nvPr/>
        </p:nvSpPr>
        <p:spPr>
          <a:xfrm>
            <a:off x="928662" y="1988098"/>
            <a:ext cx="4153701" cy="369332"/>
          </a:xfrm>
          <a:prstGeom prst="rect">
            <a:avLst/>
          </a:prstGeom>
        </p:spPr>
        <p:txBody>
          <a:bodyPr wrap="none">
            <a:spAutoFit/>
          </a:bodyPr>
          <a:lstStyle/>
          <a:p>
            <a:pPr lvl="0">
              <a:spcAft>
                <a:spcPts val="1800"/>
              </a:spcAft>
            </a:pPr>
            <a:r>
              <a:rPr lang="es-ES" sz="1800" b="1" dirty="0" smtClean="0">
                <a:latin typeface="Georgia" pitchFamily="18" charset="0"/>
              </a:rPr>
              <a:t>¿Han tenido éxito estas acciones?</a:t>
            </a:r>
            <a:endParaRPr lang="es-ES" sz="1800" dirty="0">
              <a:latin typeface="Georgia" pitchFamily="18" charset="0"/>
            </a:endParaRPr>
          </a:p>
        </p:txBody>
      </p:sp>
      <p:sp>
        <p:nvSpPr>
          <p:cNvPr id="17" name="16 Flecha derecha"/>
          <p:cNvSpPr/>
          <p:nvPr/>
        </p:nvSpPr>
        <p:spPr>
          <a:xfrm>
            <a:off x="5214942" y="4107661"/>
            <a:ext cx="214314" cy="35719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grpSp>
        <p:nvGrpSpPr>
          <p:cNvPr id="25" name="24 Grupo"/>
          <p:cNvGrpSpPr/>
          <p:nvPr/>
        </p:nvGrpSpPr>
        <p:grpSpPr>
          <a:xfrm>
            <a:off x="5643570" y="3036091"/>
            <a:ext cx="3214678" cy="2500330"/>
            <a:chOff x="5643570" y="3036091"/>
            <a:chExt cx="3214678" cy="2500330"/>
          </a:xfrm>
        </p:grpSpPr>
        <p:sp>
          <p:nvSpPr>
            <p:cNvPr id="19" name="18 Rectángulo redondeado"/>
            <p:cNvSpPr/>
            <p:nvPr/>
          </p:nvSpPr>
          <p:spPr>
            <a:xfrm>
              <a:off x="5643570" y="3036091"/>
              <a:ext cx="3214678" cy="250033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
          <p:nvSpPr>
            <p:cNvPr id="18" name="17 Rectángulo"/>
            <p:cNvSpPr/>
            <p:nvPr/>
          </p:nvSpPr>
          <p:spPr>
            <a:xfrm>
              <a:off x="5715008" y="3348023"/>
              <a:ext cx="3071802" cy="1969770"/>
            </a:xfrm>
            <a:prstGeom prst="rect">
              <a:avLst/>
            </a:prstGeom>
          </p:spPr>
          <p:txBody>
            <a:bodyPr wrap="square">
              <a:spAutoFit/>
            </a:bodyPr>
            <a:lstStyle/>
            <a:p>
              <a:pPr lvl="0">
                <a:spcAft>
                  <a:spcPts val="2400"/>
                </a:spcAft>
              </a:pPr>
              <a:r>
                <a:rPr lang="es-ES" sz="1800" b="1" dirty="0" smtClean="0">
                  <a:latin typeface="Georgia" pitchFamily="18" charset="0"/>
                </a:rPr>
                <a:t>¿Cómo se mide el éxito?</a:t>
              </a:r>
            </a:p>
            <a:p>
              <a:pPr lvl="0">
                <a:spcAft>
                  <a:spcPts val="1200"/>
                </a:spcAft>
              </a:pPr>
              <a:r>
                <a:rPr lang="es-ES" sz="1600" dirty="0" smtClean="0">
                  <a:latin typeface="Georgia" pitchFamily="18" charset="0"/>
                </a:rPr>
                <a:t>- No hay datos: 50%</a:t>
              </a:r>
            </a:p>
            <a:p>
              <a:pPr lvl="0">
                <a:spcAft>
                  <a:spcPts val="1200"/>
                </a:spcAft>
              </a:pPr>
              <a:r>
                <a:rPr lang="es-ES" sz="1600" dirty="0" smtClean="0">
                  <a:latin typeface="Georgia" pitchFamily="18" charset="0"/>
                </a:rPr>
                <a:t>- Supervivencia: 30%</a:t>
              </a:r>
            </a:p>
            <a:p>
              <a:pPr lvl="0">
                <a:spcAft>
                  <a:spcPts val="1200"/>
                </a:spcAft>
              </a:pPr>
              <a:r>
                <a:rPr lang="es-ES" sz="1600" dirty="0" smtClean="0">
                  <a:latin typeface="Georgia" pitchFamily="18" charset="0"/>
                </a:rPr>
                <a:t>- Supervivencia + otras formas: 20%</a:t>
              </a:r>
              <a:endParaRPr lang="es-ES" sz="1800" dirty="0">
                <a:latin typeface="Georgia" pitchFamily="18" charset="0"/>
              </a:endParaRPr>
            </a:p>
          </p:txBody>
        </p:sp>
      </p:grpSp>
      <p:sp>
        <p:nvSpPr>
          <p:cNvPr id="21" name="20 Rectángulo"/>
          <p:cNvSpPr/>
          <p:nvPr/>
        </p:nvSpPr>
        <p:spPr>
          <a:xfrm>
            <a:off x="5100457" y="1988098"/>
            <a:ext cx="971741" cy="369332"/>
          </a:xfrm>
          <a:prstGeom prst="rect">
            <a:avLst/>
          </a:prstGeom>
        </p:spPr>
        <p:txBody>
          <a:bodyPr wrap="none">
            <a:spAutoFit/>
          </a:bodyPr>
          <a:lstStyle/>
          <a:p>
            <a:pPr lvl="0">
              <a:spcAft>
                <a:spcPts val="1800"/>
              </a:spcAft>
            </a:pPr>
            <a:r>
              <a:rPr lang="es-ES" sz="1800" b="1" dirty="0" smtClean="0">
                <a:latin typeface="Georgia" pitchFamily="18" charset="0"/>
              </a:rPr>
              <a:t>Pero…</a:t>
            </a:r>
            <a:endParaRPr lang="es-ES" sz="1800"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2" name="4 Grupo"/>
          <p:cNvGrpSpPr/>
          <p:nvPr/>
        </p:nvGrpSpPr>
        <p:grpSpPr>
          <a:xfrm>
            <a:off x="0" y="0"/>
            <a:ext cx="8779245" cy="6858000"/>
            <a:chOff x="-1" y="0"/>
            <a:chExt cx="8779245" cy="6858000"/>
          </a:xfrm>
        </p:grpSpPr>
        <p:grpSp>
          <p:nvGrpSpPr>
            <p:cNvPr id="3" name="15 Grupo"/>
            <p:cNvGrpSpPr/>
            <p:nvPr/>
          </p:nvGrpSpPr>
          <p:grpSpPr>
            <a:xfrm>
              <a:off x="714348" y="420054"/>
              <a:ext cx="8064896" cy="1080120"/>
              <a:chOff x="714348" y="0"/>
              <a:chExt cx="8064896" cy="1080120"/>
            </a:xfrm>
          </p:grpSpPr>
          <p:sp>
            <p:nvSpPr>
              <p:cNvPr id="11"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2"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4" name="27 Grupo"/>
            <p:cNvGrpSpPr/>
            <p:nvPr/>
          </p:nvGrpSpPr>
          <p:grpSpPr>
            <a:xfrm>
              <a:off x="-1" y="0"/>
              <a:ext cx="518597" cy="6858000"/>
              <a:chOff x="-1" y="0"/>
              <a:chExt cx="518597" cy="6858000"/>
            </a:xfrm>
          </p:grpSpPr>
          <p:pic>
            <p:nvPicPr>
              <p:cNvPr id="9"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0" name="9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4" name="13 Rectángulo"/>
          <p:cNvSpPr/>
          <p:nvPr/>
        </p:nvSpPr>
        <p:spPr>
          <a:xfrm>
            <a:off x="1000100" y="1857364"/>
            <a:ext cx="2440092" cy="369332"/>
          </a:xfrm>
          <a:prstGeom prst="rect">
            <a:avLst/>
          </a:prstGeom>
        </p:spPr>
        <p:txBody>
          <a:bodyPr wrap="none">
            <a:spAutoFit/>
          </a:bodyPr>
          <a:lstStyle/>
          <a:p>
            <a:pPr lvl="0">
              <a:spcAft>
                <a:spcPts val="1800"/>
              </a:spcAft>
            </a:pPr>
            <a:r>
              <a:rPr lang="es-ES" sz="1800" b="1" dirty="0" smtClean="0">
                <a:latin typeface="Georgia" pitchFamily="18" charset="0"/>
              </a:rPr>
              <a:t>¿Hay seguimiento?</a:t>
            </a:r>
            <a:endParaRPr lang="es-ES" sz="1800" dirty="0">
              <a:latin typeface="Georgia" pitchFamily="18" charset="0"/>
            </a:endParaRPr>
          </a:p>
        </p:txBody>
      </p:sp>
      <p:pic>
        <p:nvPicPr>
          <p:cNvPr id="60418" name="Picture 2"/>
          <p:cNvPicPr>
            <a:picLocks noChangeAspect="1" noChangeArrowheads="1"/>
          </p:cNvPicPr>
          <p:nvPr/>
        </p:nvPicPr>
        <p:blipFill>
          <a:blip r:embed="rId4"/>
          <a:srcRect/>
          <a:stretch>
            <a:fillRect/>
          </a:stretch>
        </p:blipFill>
        <p:spPr bwMode="auto">
          <a:xfrm>
            <a:off x="857224" y="2786058"/>
            <a:ext cx="4339721" cy="3000396"/>
          </a:xfrm>
          <a:prstGeom prst="roundRect">
            <a:avLst>
              <a:gd name="adj" fmla="val 8594"/>
            </a:avLst>
          </a:prstGeom>
          <a:solidFill>
            <a:schemeClr val="bg1"/>
          </a:solidFill>
          <a:ln>
            <a:noFill/>
          </a:ln>
          <a:effectLst>
            <a:reflection blurRad="12700" stA="38000" endPos="28000" dist="5000" dir="5400000" sy="-100000" algn="bl" rotWithShape="0"/>
          </a:effectLst>
        </p:spPr>
      </p:pic>
      <p:sp>
        <p:nvSpPr>
          <p:cNvPr id="27" name="26 Flecha derecha"/>
          <p:cNvSpPr/>
          <p:nvPr/>
        </p:nvSpPr>
        <p:spPr>
          <a:xfrm>
            <a:off x="5420258" y="3893347"/>
            <a:ext cx="428628" cy="785818"/>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sp>
        <p:nvSpPr>
          <p:cNvPr id="28" name="27 Rectángulo redondeado"/>
          <p:cNvSpPr/>
          <p:nvPr/>
        </p:nvSpPr>
        <p:spPr>
          <a:xfrm>
            <a:off x="6072198" y="3464719"/>
            <a:ext cx="2857520" cy="164307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spcAft>
                <a:spcPts val="1200"/>
              </a:spcAft>
            </a:pPr>
            <a:r>
              <a:rPr lang="es-ES" sz="1800" b="1" dirty="0" smtClean="0">
                <a:latin typeface="Georgia" pitchFamily="18" charset="0"/>
              </a:rPr>
              <a:t>IMPORTANTE!!</a:t>
            </a:r>
          </a:p>
          <a:p>
            <a:pPr algn="ctr">
              <a:spcAft>
                <a:spcPts val="1200"/>
              </a:spcAft>
            </a:pPr>
            <a:r>
              <a:rPr lang="es-ES" sz="1800" dirty="0" smtClean="0">
                <a:latin typeface="Georgia" pitchFamily="18" charset="0"/>
              </a:rPr>
              <a:t>Publicación de los resultados</a:t>
            </a:r>
            <a:endParaRPr lang="es-ES" sz="1800" dirty="0">
              <a:latin typeface="Georgia" pitchFamily="18" charset="0"/>
            </a:endParaRPr>
          </a:p>
        </p:txBody>
      </p:sp>
      <p:grpSp>
        <p:nvGrpSpPr>
          <p:cNvPr id="17" name="16 Grupo"/>
          <p:cNvGrpSpPr/>
          <p:nvPr/>
        </p:nvGrpSpPr>
        <p:grpSpPr>
          <a:xfrm>
            <a:off x="6215074" y="1428736"/>
            <a:ext cx="2500330" cy="1852334"/>
            <a:chOff x="6000760" y="1071546"/>
            <a:chExt cx="3143240" cy="2209524"/>
          </a:xfrm>
        </p:grpSpPr>
        <p:pic>
          <p:nvPicPr>
            <p:cNvPr id="15" name="14 Imagen" descr="lupa blanca.png"/>
            <p:cNvPicPr>
              <a:picLocks noChangeAspect="1"/>
            </p:cNvPicPr>
            <p:nvPr/>
          </p:nvPicPr>
          <p:blipFill>
            <a:blip r:embed="rId5"/>
            <a:stretch>
              <a:fillRect/>
            </a:stretch>
          </p:blipFill>
          <p:spPr>
            <a:xfrm>
              <a:off x="6000760" y="1071546"/>
              <a:ext cx="2222223" cy="2209524"/>
            </a:xfrm>
            <a:prstGeom prst="rect">
              <a:avLst/>
            </a:prstGeom>
          </p:spPr>
        </p:pic>
        <p:pic>
          <p:nvPicPr>
            <p:cNvPr id="16" name="15 Imagen" descr="proyeccion-de-crecimiento.png"/>
            <p:cNvPicPr>
              <a:picLocks noChangeAspect="1"/>
            </p:cNvPicPr>
            <p:nvPr/>
          </p:nvPicPr>
          <p:blipFill>
            <a:blip r:embed="rId6"/>
            <a:stretch>
              <a:fillRect/>
            </a:stretch>
          </p:blipFill>
          <p:spPr>
            <a:xfrm>
              <a:off x="7286612" y="2071678"/>
              <a:ext cx="1857388" cy="117634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2" name="4 Grupo"/>
          <p:cNvGrpSpPr/>
          <p:nvPr/>
        </p:nvGrpSpPr>
        <p:grpSpPr>
          <a:xfrm>
            <a:off x="0" y="0"/>
            <a:ext cx="8779245" cy="6858000"/>
            <a:chOff x="-1" y="0"/>
            <a:chExt cx="8779245" cy="6858000"/>
          </a:xfrm>
        </p:grpSpPr>
        <p:grpSp>
          <p:nvGrpSpPr>
            <p:cNvPr id="3" name="15 Grupo"/>
            <p:cNvGrpSpPr/>
            <p:nvPr/>
          </p:nvGrpSpPr>
          <p:grpSpPr>
            <a:xfrm>
              <a:off x="714348" y="420054"/>
              <a:ext cx="8064896" cy="1080120"/>
              <a:chOff x="714348" y="0"/>
              <a:chExt cx="8064896" cy="1080120"/>
            </a:xfrm>
          </p:grpSpPr>
          <p:sp>
            <p:nvSpPr>
              <p:cNvPr id="11"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2"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4" name="27 Grupo"/>
            <p:cNvGrpSpPr/>
            <p:nvPr/>
          </p:nvGrpSpPr>
          <p:grpSpPr>
            <a:xfrm>
              <a:off x="-1" y="0"/>
              <a:ext cx="518597" cy="6858000"/>
              <a:chOff x="-1" y="0"/>
              <a:chExt cx="518597" cy="6858000"/>
            </a:xfrm>
          </p:grpSpPr>
          <p:pic>
            <p:nvPicPr>
              <p:cNvPr id="9"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0" name="9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7" name="16 Rectángulo redondeado"/>
          <p:cNvSpPr/>
          <p:nvPr/>
        </p:nvSpPr>
        <p:spPr>
          <a:xfrm>
            <a:off x="1285868" y="5072074"/>
            <a:ext cx="3071802" cy="785818"/>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800" b="1" dirty="0" smtClean="0">
                <a:latin typeface="Georgia" pitchFamily="18" charset="0"/>
              </a:rPr>
              <a:t>Principalmente</a:t>
            </a:r>
            <a:r>
              <a:rPr lang="es-ES" sz="1800" dirty="0" smtClean="0">
                <a:latin typeface="Georgia" pitchFamily="18" charset="0"/>
              </a:rPr>
              <a:t> </a:t>
            </a:r>
            <a:r>
              <a:rPr lang="es-ES" sz="1800" b="1" dirty="0" smtClean="0">
                <a:latin typeface="Georgia" pitchFamily="18" charset="0"/>
              </a:rPr>
              <a:t>endemismos</a:t>
            </a:r>
            <a:endParaRPr lang="es-ES" sz="1800" b="1" dirty="0">
              <a:latin typeface="Georgia" pitchFamily="18" charset="0"/>
            </a:endParaRPr>
          </a:p>
        </p:txBody>
      </p:sp>
      <p:sp>
        <p:nvSpPr>
          <p:cNvPr id="18" name="17 Rectángulo"/>
          <p:cNvSpPr/>
          <p:nvPr/>
        </p:nvSpPr>
        <p:spPr>
          <a:xfrm>
            <a:off x="1142976" y="2143116"/>
            <a:ext cx="3357586" cy="2339102"/>
          </a:xfrm>
          <a:prstGeom prst="rect">
            <a:avLst/>
          </a:prstGeom>
        </p:spPr>
        <p:txBody>
          <a:bodyPr wrap="square">
            <a:spAutoFit/>
          </a:bodyPr>
          <a:lstStyle/>
          <a:p>
            <a:pPr lvl="0">
              <a:spcAft>
                <a:spcPts val="2400"/>
              </a:spcAft>
            </a:pPr>
            <a:r>
              <a:rPr lang="es-ES" sz="1800" b="1" dirty="0" smtClean="0">
                <a:latin typeface="Georgia" pitchFamily="18" charset="0"/>
              </a:rPr>
              <a:t>Seguimiento continuo de algunas especies como:</a:t>
            </a:r>
          </a:p>
          <a:p>
            <a:pPr marL="457200" lvl="0" indent="-228600">
              <a:buChar char="-"/>
            </a:pPr>
            <a:r>
              <a:rPr lang="es-ES" sz="1800" i="1" dirty="0" smtClean="0">
                <a:solidFill>
                  <a:schemeClr val="dk1"/>
                </a:solidFill>
                <a:latin typeface="Calibri" pitchFamily="34" charset="0"/>
                <a:cs typeface="Calibri" pitchFamily="34" charset="0"/>
              </a:rPr>
              <a:t>Silene </a:t>
            </a:r>
            <a:r>
              <a:rPr lang="es-ES" sz="1800" i="1" dirty="0" err="1" smtClean="0">
                <a:solidFill>
                  <a:schemeClr val="dk1"/>
                </a:solidFill>
                <a:latin typeface="Calibri" pitchFamily="34" charset="0"/>
                <a:cs typeface="Calibri" pitchFamily="34" charset="0"/>
              </a:rPr>
              <a:t>hifacensis</a:t>
            </a:r>
            <a:endParaRPr lang="es-ES" sz="1800" i="1" dirty="0" smtClean="0">
              <a:solidFill>
                <a:schemeClr val="dk1"/>
              </a:solidFill>
              <a:latin typeface="Calibri" pitchFamily="34" charset="0"/>
              <a:cs typeface="Calibri" pitchFamily="34" charset="0"/>
            </a:endParaRPr>
          </a:p>
          <a:p>
            <a:pPr marL="457200" lvl="0" indent="-228600">
              <a:buChar char="-"/>
            </a:pPr>
            <a:r>
              <a:rPr lang="es-ES" sz="1800" i="1" dirty="0" err="1" smtClean="0">
                <a:latin typeface="Calibri" pitchFamily="34" charset="0"/>
                <a:cs typeface="Calibri" pitchFamily="34" charset="0"/>
              </a:rPr>
              <a:t>Medicago</a:t>
            </a:r>
            <a:r>
              <a:rPr lang="es-ES" sz="1800" i="1" dirty="0" smtClean="0">
                <a:latin typeface="Calibri" pitchFamily="34" charset="0"/>
                <a:cs typeface="Calibri" pitchFamily="34" charset="0"/>
              </a:rPr>
              <a:t> citrina</a:t>
            </a:r>
          </a:p>
          <a:p>
            <a:pPr marL="457200" lvl="0" indent="-228600">
              <a:buChar char="-"/>
            </a:pPr>
            <a:r>
              <a:rPr lang="es-ES" sz="1800" i="1" dirty="0" err="1" smtClean="0">
                <a:latin typeface="Calibri" pitchFamily="34" charset="0"/>
                <a:cs typeface="Calibri" pitchFamily="34" charset="0"/>
              </a:rPr>
              <a:t>Cistus</a:t>
            </a:r>
            <a:r>
              <a:rPr lang="es-ES" sz="1800" i="1" dirty="0" smtClean="0">
                <a:latin typeface="Calibri" pitchFamily="34" charset="0"/>
                <a:cs typeface="Calibri" pitchFamily="34" charset="0"/>
              </a:rPr>
              <a:t> </a:t>
            </a:r>
            <a:r>
              <a:rPr lang="es-ES" sz="1800" i="1" dirty="0" err="1" smtClean="0">
                <a:latin typeface="Calibri" pitchFamily="34" charset="0"/>
                <a:cs typeface="Calibri" pitchFamily="34" charset="0"/>
              </a:rPr>
              <a:t>heterophyllus</a:t>
            </a:r>
            <a:endParaRPr lang="es-ES" sz="1800" i="1" dirty="0" smtClean="0">
              <a:latin typeface="Calibri" pitchFamily="34" charset="0"/>
              <a:cs typeface="Calibri" pitchFamily="34" charset="0"/>
            </a:endParaRPr>
          </a:p>
          <a:p>
            <a:pPr marL="457200" lvl="0" indent="-228600">
              <a:buChar char="-"/>
            </a:pPr>
            <a:r>
              <a:rPr lang="es-ES" sz="1800" i="1" dirty="0" err="1" smtClean="0">
                <a:latin typeface="Calibri" pitchFamily="34" charset="0"/>
                <a:cs typeface="Calibri" pitchFamily="34" charset="0"/>
              </a:rPr>
              <a:t>Diplotaxis</a:t>
            </a:r>
            <a:r>
              <a:rPr lang="es-ES" sz="1800" i="1" dirty="0" smtClean="0">
                <a:latin typeface="Calibri" pitchFamily="34" charset="0"/>
                <a:cs typeface="Calibri" pitchFamily="34" charset="0"/>
              </a:rPr>
              <a:t> </a:t>
            </a:r>
            <a:r>
              <a:rPr lang="es-ES" sz="1800" i="1" dirty="0" err="1" smtClean="0">
                <a:latin typeface="Calibri" pitchFamily="34" charset="0"/>
                <a:cs typeface="Calibri" pitchFamily="34" charset="0"/>
              </a:rPr>
              <a:t>ibicensis</a:t>
            </a:r>
            <a:endParaRPr lang="es-ES" sz="1800" i="1" dirty="0" smtClean="0">
              <a:latin typeface="Calibri" pitchFamily="34" charset="0"/>
              <a:cs typeface="Calibri" pitchFamily="34" charset="0"/>
            </a:endParaRPr>
          </a:p>
          <a:p>
            <a:pPr marL="457200" lvl="0" indent="-228600">
              <a:buChar char="-"/>
            </a:pPr>
            <a:r>
              <a:rPr lang="es-ES" sz="1800" i="1" dirty="0" err="1" smtClean="0">
                <a:solidFill>
                  <a:schemeClr val="dk1"/>
                </a:solidFill>
                <a:latin typeface="Calibri" pitchFamily="34" charset="0"/>
                <a:cs typeface="Calibri" pitchFamily="34" charset="0"/>
              </a:rPr>
              <a:t>Limonium</a:t>
            </a:r>
            <a:r>
              <a:rPr lang="es-ES" sz="1800" i="1" dirty="0" smtClean="0">
                <a:solidFill>
                  <a:schemeClr val="dk1"/>
                </a:solidFill>
                <a:latin typeface="Calibri" pitchFamily="34" charset="0"/>
                <a:cs typeface="Calibri" pitchFamily="34" charset="0"/>
              </a:rPr>
              <a:t> </a:t>
            </a:r>
            <a:r>
              <a:rPr lang="es-ES" sz="1800" i="1" dirty="0" err="1" smtClean="0">
                <a:solidFill>
                  <a:schemeClr val="dk1"/>
                </a:solidFill>
                <a:latin typeface="Calibri" pitchFamily="34" charset="0"/>
                <a:cs typeface="Calibri" pitchFamily="34" charset="0"/>
              </a:rPr>
              <a:t>perplexum</a:t>
            </a:r>
            <a:endParaRPr lang="es-ES" sz="1800" i="1" dirty="0">
              <a:solidFill>
                <a:schemeClr val="dk1"/>
              </a:solidFill>
              <a:latin typeface="Calibri" pitchFamily="34" charset="0"/>
              <a:cs typeface="Calibri" pitchFamily="34" charset="0"/>
            </a:endParaRPr>
          </a:p>
        </p:txBody>
      </p:sp>
      <p:sp>
        <p:nvSpPr>
          <p:cNvPr id="20" name="19 Flecha abajo"/>
          <p:cNvSpPr/>
          <p:nvPr/>
        </p:nvSpPr>
        <p:spPr>
          <a:xfrm>
            <a:off x="2500298" y="4643446"/>
            <a:ext cx="642942" cy="21431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S"/>
          </a:p>
        </p:txBody>
      </p:sp>
      <p:grpSp>
        <p:nvGrpSpPr>
          <p:cNvPr id="21" name="20 Grupo"/>
          <p:cNvGrpSpPr/>
          <p:nvPr/>
        </p:nvGrpSpPr>
        <p:grpSpPr>
          <a:xfrm>
            <a:off x="4714876" y="2500306"/>
            <a:ext cx="4061864" cy="3143272"/>
            <a:chOff x="785786" y="2214554"/>
            <a:chExt cx="4786346" cy="3643338"/>
          </a:xfrm>
        </p:grpSpPr>
        <p:pic>
          <p:nvPicPr>
            <p:cNvPr id="22" name="Picture 7" descr="Resultado de imagen de cistus heterophyllus"/>
            <p:cNvPicPr>
              <a:picLocks noChangeAspect="1" noChangeArrowheads="1"/>
            </p:cNvPicPr>
            <p:nvPr/>
          </p:nvPicPr>
          <p:blipFill>
            <a:blip r:embed="rId4"/>
            <a:srcRect b="39999"/>
            <a:stretch>
              <a:fillRect/>
            </a:stretch>
          </p:blipFill>
          <p:spPr bwMode="auto">
            <a:xfrm>
              <a:off x="785786" y="2214554"/>
              <a:ext cx="2143140" cy="19288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9" descr="Resultado de imagen de Diplotaxis ibicensis"/>
            <p:cNvPicPr>
              <a:picLocks noChangeAspect="1" noChangeArrowheads="1"/>
            </p:cNvPicPr>
            <p:nvPr/>
          </p:nvPicPr>
          <p:blipFill>
            <a:blip r:embed="rId5"/>
            <a:srcRect l="9375" t="6250" r="7187" b="12500"/>
            <a:stretch>
              <a:fillRect/>
            </a:stretch>
          </p:blipFill>
          <p:spPr bwMode="auto">
            <a:xfrm>
              <a:off x="2571736" y="2214554"/>
              <a:ext cx="3000396" cy="2191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5" descr="Resultado de imagen de medicago citrina"/>
            <p:cNvPicPr>
              <a:picLocks noChangeAspect="1" noChangeArrowheads="1"/>
            </p:cNvPicPr>
            <p:nvPr/>
          </p:nvPicPr>
          <p:blipFill>
            <a:blip r:embed="rId6"/>
            <a:srcRect t="8475"/>
            <a:stretch>
              <a:fillRect/>
            </a:stretch>
          </p:blipFill>
          <p:spPr bwMode="auto">
            <a:xfrm>
              <a:off x="785786" y="4165349"/>
              <a:ext cx="2786081" cy="16925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3" descr="Imagen relacionada"/>
            <p:cNvPicPr>
              <a:picLocks noChangeAspect="1" noChangeArrowheads="1"/>
            </p:cNvPicPr>
            <p:nvPr/>
          </p:nvPicPr>
          <p:blipFill>
            <a:blip r:embed="rId7"/>
            <a:srcRect/>
            <a:stretch>
              <a:fillRect/>
            </a:stretch>
          </p:blipFill>
          <p:spPr bwMode="auto">
            <a:xfrm flipH="1">
              <a:off x="3345650" y="4286256"/>
              <a:ext cx="2226482"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6" name="Picture 11" descr="Resultado de imagen de Limonium perplexum"/>
            <p:cNvPicPr>
              <a:picLocks noChangeAspect="1" noChangeArrowheads="1"/>
            </p:cNvPicPr>
            <p:nvPr/>
          </p:nvPicPr>
          <p:blipFill>
            <a:blip r:embed="rId8"/>
            <a:srcRect l="3750" t="8443" r="6249"/>
            <a:stretch>
              <a:fillRect/>
            </a:stretch>
          </p:blipFill>
          <p:spPr bwMode="auto">
            <a:xfrm>
              <a:off x="2214546" y="3286124"/>
              <a:ext cx="1969813" cy="13350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p:nvPr/>
        </p:nvSpPr>
        <p:spPr>
          <a:xfrm>
            <a:off x="1071538" y="4068150"/>
            <a:ext cx="7358114" cy="495600"/>
          </a:xfrm>
          <a:prstGeom prst="rect">
            <a:avLst/>
          </a:prstGeom>
          <a:noFill/>
          <a:ln>
            <a:noFill/>
          </a:ln>
        </p:spPr>
        <p:txBody>
          <a:bodyPr lIns="91425" tIns="91425" rIns="91425" bIns="91425" anchor="ctr" anchorCtr="0">
            <a:noAutofit/>
          </a:bodyPr>
          <a:lstStyle/>
          <a:p>
            <a:pPr lvl="0" algn="ctr">
              <a:spcBef>
                <a:spcPts val="0"/>
              </a:spcBef>
              <a:buNone/>
            </a:pPr>
            <a:r>
              <a:rPr lang="es-ES" b="1" dirty="0">
                <a:latin typeface="Georgia" pitchFamily="18" charset="0"/>
              </a:rPr>
              <a:t>Plan de recuperación de </a:t>
            </a:r>
            <a:r>
              <a:rPr lang="es-ES" b="1" i="1" dirty="0" err="1">
                <a:latin typeface="Georgia" pitchFamily="18" charset="0"/>
              </a:rPr>
              <a:t>Cistus</a:t>
            </a:r>
            <a:r>
              <a:rPr lang="es-ES" b="1" i="1" dirty="0">
                <a:latin typeface="Georgia" pitchFamily="18" charset="0"/>
              </a:rPr>
              <a:t> </a:t>
            </a:r>
            <a:r>
              <a:rPr lang="es-ES" b="1" i="1" dirty="0" err="1">
                <a:latin typeface="Georgia" pitchFamily="18" charset="0"/>
              </a:rPr>
              <a:t>heterophyllus</a:t>
            </a:r>
            <a:r>
              <a:rPr lang="es-ES" b="1" dirty="0">
                <a:latin typeface="Georgia" pitchFamily="18" charset="0"/>
              </a:rPr>
              <a:t>. Documento técnico (Valencia)</a:t>
            </a:r>
          </a:p>
          <a:p>
            <a:pPr lvl="0" algn="ctr" rtl="0">
              <a:spcBef>
                <a:spcPts val="0"/>
              </a:spcBef>
              <a:buNone/>
            </a:pPr>
            <a:endParaRPr b="1">
              <a:latin typeface="Georgia" pitchFamily="18" charset="0"/>
            </a:endParaRPr>
          </a:p>
        </p:txBody>
      </p:sp>
      <p:pic>
        <p:nvPicPr>
          <p:cNvPr id="209" name="Shape 209"/>
          <p:cNvPicPr preferRelativeResize="0"/>
          <p:nvPr/>
        </p:nvPicPr>
        <p:blipFill>
          <a:blip r:embed="rId3">
            <a:alphaModFix/>
          </a:blip>
          <a:stretch>
            <a:fillRect/>
          </a:stretch>
        </p:blipFill>
        <p:spPr>
          <a:xfrm>
            <a:off x="5929322" y="1928802"/>
            <a:ext cx="2777356" cy="1878535"/>
          </a:xfrm>
          <a:prstGeom prst="rect">
            <a:avLst/>
          </a:prstGeom>
          <a:noFill/>
          <a:ln>
            <a:noFill/>
          </a:ln>
        </p:spPr>
      </p:pic>
      <p:pic>
        <p:nvPicPr>
          <p:cNvPr id="211" name="Shape 211"/>
          <p:cNvPicPr preferRelativeResize="0"/>
          <p:nvPr/>
        </p:nvPicPr>
        <p:blipFill>
          <a:blip r:embed="rId4">
            <a:alphaModFix/>
          </a:blip>
          <a:stretch>
            <a:fillRect/>
          </a:stretch>
        </p:blipFill>
        <p:spPr>
          <a:xfrm>
            <a:off x="1544801" y="4430220"/>
            <a:ext cx="6644400" cy="2292380"/>
          </a:xfrm>
          <a:prstGeom prst="rect">
            <a:avLst/>
          </a:prstGeom>
          <a:noFill/>
          <a:ln>
            <a:noFill/>
          </a:ln>
        </p:spPr>
      </p:pic>
      <p:grpSp>
        <p:nvGrpSpPr>
          <p:cNvPr id="10" name="4 Grupo"/>
          <p:cNvGrpSpPr/>
          <p:nvPr/>
        </p:nvGrpSpPr>
        <p:grpSpPr>
          <a:xfrm>
            <a:off x="0" y="0"/>
            <a:ext cx="8779245" cy="6858000"/>
            <a:chOff x="-1" y="0"/>
            <a:chExt cx="8779245" cy="6858000"/>
          </a:xfrm>
        </p:grpSpPr>
        <p:grpSp>
          <p:nvGrpSpPr>
            <p:cNvPr id="11" name="15 Grupo"/>
            <p:cNvGrpSpPr/>
            <p:nvPr/>
          </p:nvGrpSpPr>
          <p:grpSpPr>
            <a:xfrm>
              <a:off x="714348" y="420054"/>
              <a:ext cx="8064896" cy="1080120"/>
              <a:chOff x="714348" y="0"/>
              <a:chExt cx="8064896" cy="1080120"/>
            </a:xfrm>
          </p:grpSpPr>
          <p:sp>
            <p:nvSpPr>
              <p:cNvPr id="15"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6"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7"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Casos: </a:t>
                </a:r>
                <a:r>
                  <a:rPr kumimoji="0" lang="es-ES_tradnl" sz="4000" b="1" i="1" u="none" strike="noStrike" kern="0" cap="all"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c</a:t>
                </a:r>
                <a:r>
                  <a:rPr kumimoji="0" lang="es-ES_tradnl" sz="4000" b="1" i="1" u="none" strike="noStrike" kern="0"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istus</a:t>
                </a:r>
                <a:r>
                  <a:rPr kumimoji="0" lang="es-ES_tradnl" sz="4000" b="1" i="1" u="none" strike="noStrike" kern="0"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 </a:t>
                </a:r>
                <a:r>
                  <a:rPr kumimoji="0" lang="es-ES_tradnl" sz="4000" b="1" i="1" u="none" strike="noStrike" kern="0"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heterophyllus</a:t>
                </a:r>
                <a:endParaRPr kumimoji="0" lang="es-ES_tradnl" sz="4000" b="1" i="1"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2" name="27 Grupo"/>
            <p:cNvGrpSpPr/>
            <p:nvPr/>
          </p:nvGrpSpPr>
          <p:grpSpPr>
            <a:xfrm>
              <a:off x="-1" y="0"/>
              <a:ext cx="518597" cy="6858000"/>
              <a:chOff x="-1" y="0"/>
              <a:chExt cx="518597" cy="6858000"/>
            </a:xfrm>
          </p:grpSpPr>
          <p:pic>
            <p:nvPicPr>
              <p:cNvPr id="13" name="Picture 2" descr="Resultado de imagen de paisaje"/>
              <p:cNvPicPr>
                <a:picLocks noChangeAspect="1" noChangeArrowheads="1"/>
              </p:cNvPicPr>
              <p:nvPr/>
            </p:nvPicPr>
            <p:blipFill>
              <a:blip r:embed="rId5"/>
              <a:srcRect r="96316"/>
              <a:stretch>
                <a:fillRect/>
              </a:stretch>
            </p:blipFill>
            <p:spPr bwMode="auto">
              <a:xfrm>
                <a:off x="-1" y="0"/>
                <a:ext cx="500035" cy="6858000"/>
              </a:xfrm>
              <a:prstGeom prst="rect">
                <a:avLst/>
              </a:prstGeom>
              <a:noFill/>
            </p:spPr>
          </p:pic>
          <p:sp>
            <p:nvSpPr>
              <p:cNvPr id="14" name="13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grpSp>
        <p:nvGrpSpPr>
          <p:cNvPr id="22" name="21 Grupo"/>
          <p:cNvGrpSpPr/>
          <p:nvPr/>
        </p:nvGrpSpPr>
        <p:grpSpPr>
          <a:xfrm>
            <a:off x="785786" y="1857364"/>
            <a:ext cx="4429156" cy="2159235"/>
            <a:chOff x="785786" y="1857364"/>
            <a:chExt cx="4429156" cy="2159235"/>
          </a:xfrm>
        </p:grpSpPr>
        <p:sp>
          <p:nvSpPr>
            <p:cNvPr id="21" name="20 Rectángulo"/>
            <p:cNvSpPr/>
            <p:nvPr/>
          </p:nvSpPr>
          <p:spPr>
            <a:xfrm>
              <a:off x="785786" y="1857364"/>
              <a:ext cx="4429156" cy="207170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pic>
          <p:nvPicPr>
            <p:cNvPr id="208" name="Shape 208"/>
            <p:cNvPicPr preferRelativeResize="0"/>
            <p:nvPr/>
          </p:nvPicPr>
          <p:blipFill>
            <a:blip r:embed="rId6">
              <a:alphaModFix/>
            </a:blip>
            <a:stretch>
              <a:fillRect/>
            </a:stretch>
          </p:blipFill>
          <p:spPr>
            <a:xfrm>
              <a:off x="857224" y="1928802"/>
              <a:ext cx="1428760" cy="1928826"/>
            </a:xfrm>
            <a:prstGeom prst="rect">
              <a:avLst/>
            </a:prstGeom>
            <a:noFill/>
            <a:ln>
              <a:noFill/>
            </a:ln>
          </p:spPr>
        </p:pic>
        <p:sp>
          <p:nvSpPr>
            <p:cNvPr id="20" name="19 Rectángulo"/>
            <p:cNvSpPr/>
            <p:nvPr/>
          </p:nvSpPr>
          <p:spPr>
            <a:xfrm>
              <a:off x="2500298" y="2077607"/>
              <a:ext cx="2428892" cy="1938992"/>
            </a:xfrm>
            <a:prstGeom prst="rect">
              <a:avLst/>
            </a:prstGeom>
          </p:spPr>
          <p:txBody>
            <a:bodyPr wrap="square">
              <a:spAutoFit/>
            </a:bodyPr>
            <a:lstStyle/>
            <a:p>
              <a:pPr lvl="0">
                <a:spcAft>
                  <a:spcPts val="1800"/>
                </a:spcAft>
              </a:pPr>
              <a:r>
                <a:rPr lang="es-ES" sz="1600" dirty="0" err="1" smtClean="0">
                  <a:latin typeface="Georgia" pitchFamily="18" charset="0"/>
                </a:rPr>
                <a:t>Subsp</a:t>
              </a:r>
              <a:r>
                <a:rPr lang="es-ES" sz="1600" dirty="0" smtClean="0">
                  <a:latin typeface="Georgia" pitchFamily="18" charset="0"/>
                </a:rPr>
                <a:t>. </a:t>
              </a:r>
              <a:r>
                <a:rPr lang="es-ES" sz="1600" i="1" dirty="0" err="1" smtClean="0">
                  <a:latin typeface="Georgia" pitchFamily="18" charset="0"/>
                </a:rPr>
                <a:t>carthaginensis</a:t>
              </a:r>
              <a:r>
                <a:rPr lang="es-ES" sz="1600" i="1" dirty="0" smtClean="0">
                  <a:latin typeface="Georgia" pitchFamily="18" charset="0"/>
                </a:rPr>
                <a:t>  </a:t>
              </a:r>
              <a:endParaRPr lang="es-ES" sz="1600" u="sng" dirty="0" smtClean="0">
                <a:solidFill>
                  <a:schemeClr val="tx1"/>
                </a:solidFill>
                <a:latin typeface="Georgia" pitchFamily="18" charset="0"/>
              </a:endParaRPr>
            </a:p>
            <a:p>
              <a:pPr lvl="0">
                <a:spcAft>
                  <a:spcPts val="1800"/>
                </a:spcAft>
              </a:pPr>
              <a:r>
                <a:rPr lang="es-ES" sz="1600" u="sng" dirty="0" smtClean="0">
                  <a:solidFill>
                    <a:schemeClr val="tx1"/>
                  </a:solidFill>
                  <a:latin typeface="Georgia" pitchFamily="18" charset="0"/>
                </a:rPr>
                <a:t>IUCN</a:t>
              </a:r>
              <a:r>
                <a:rPr lang="es-ES" sz="1600" dirty="0" smtClean="0">
                  <a:solidFill>
                    <a:schemeClr val="tx1"/>
                  </a:solidFill>
                  <a:latin typeface="Georgia" pitchFamily="18" charset="0"/>
                </a:rPr>
                <a:t>: En Peligro Critico</a:t>
              </a:r>
            </a:p>
            <a:p>
              <a:pPr lvl="0">
                <a:spcAft>
                  <a:spcPts val="1200"/>
                </a:spcAft>
              </a:pPr>
              <a:r>
                <a:rPr lang="es-ES" sz="1600" u="sng" dirty="0" smtClean="0">
                  <a:solidFill>
                    <a:schemeClr val="tx1"/>
                  </a:solidFill>
                  <a:latin typeface="Georgia" pitchFamily="18" charset="0"/>
                </a:rPr>
                <a:t>Problemas: </a:t>
              </a:r>
              <a:r>
                <a:rPr lang="es-ES" sz="1600" dirty="0" smtClean="0">
                  <a:solidFill>
                    <a:schemeClr val="tx1"/>
                  </a:solidFill>
                  <a:latin typeface="Georgia" pitchFamily="18" charset="0"/>
                </a:rPr>
                <a:t>hibridación con </a:t>
              </a:r>
              <a:r>
                <a:rPr lang="es-ES" sz="1600" i="1" dirty="0" err="1" smtClean="0">
                  <a:solidFill>
                    <a:schemeClr val="tx1"/>
                  </a:solidFill>
                  <a:latin typeface="Georgia" pitchFamily="18" charset="0"/>
                </a:rPr>
                <a:t>Cistus</a:t>
              </a:r>
              <a:r>
                <a:rPr lang="es-ES" sz="1600" i="1" dirty="0" smtClean="0">
                  <a:solidFill>
                    <a:schemeClr val="tx1"/>
                  </a:solidFill>
                  <a:latin typeface="Georgia" pitchFamily="18" charset="0"/>
                </a:rPr>
                <a:t> </a:t>
              </a:r>
              <a:r>
                <a:rPr lang="es-ES" sz="1600" i="1" dirty="0" err="1" smtClean="0">
                  <a:solidFill>
                    <a:schemeClr val="tx1"/>
                  </a:solidFill>
                  <a:latin typeface="Georgia" pitchFamily="18" charset="0"/>
                </a:rPr>
                <a:t>sp.</a:t>
              </a:r>
              <a:endParaRPr lang="es-ES" sz="1600" i="1" dirty="0" smtClean="0">
                <a:solidFill>
                  <a:schemeClr val="tx1"/>
                </a:solidFill>
                <a:latin typeface="Georgia" pitchFamily="18" charset="0"/>
              </a:endParaRPr>
            </a:p>
            <a:p>
              <a:pPr lvl="0">
                <a:spcAft>
                  <a:spcPts val="1200"/>
                </a:spcAft>
              </a:pPr>
              <a:endParaRPr lang="es-ES" sz="1600" i="1" dirty="0" smtClean="0">
                <a:solidFill>
                  <a:schemeClr val="tx1"/>
                </a:solidFill>
                <a:latin typeface="Georgia"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20" name="Shape 220"/>
          <p:cNvPicPr preferRelativeResize="0"/>
          <p:nvPr/>
        </p:nvPicPr>
        <p:blipFill rotWithShape="1">
          <a:blip r:embed="rId3">
            <a:alphaModFix/>
          </a:blip>
          <a:srcRect l="10619" r="7062"/>
          <a:stretch/>
        </p:blipFill>
        <p:spPr>
          <a:xfrm>
            <a:off x="6357950" y="1643050"/>
            <a:ext cx="2071670" cy="2740342"/>
          </a:xfrm>
          <a:prstGeom prst="rect">
            <a:avLst/>
          </a:prstGeom>
          <a:noFill/>
          <a:ln>
            <a:noFill/>
          </a:ln>
        </p:spPr>
      </p:pic>
      <p:pic>
        <p:nvPicPr>
          <p:cNvPr id="221" name="Shape 221"/>
          <p:cNvPicPr preferRelativeResize="0"/>
          <p:nvPr/>
        </p:nvPicPr>
        <p:blipFill>
          <a:blip r:embed="rId4">
            <a:alphaModFix/>
          </a:blip>
          <a:srcRect t="4491" r="1526"/>
          <a:stretch>
            <a:fillRect/>
          </a:stretch>
        </p:blipFill>
        <p:spPr>
          <a:xfrm>
            <a:off x="1714480" y="5072074"/>
            <a:ext cx="6143668" cy="1519237"/>
          </a:xfrm>
          <a:prstGeom prst="rect">
            <a:avLst/>
          </a:prstGeom>
          <a:noFill/>
          <a:ln>
            <a:noFill/>
          </a:ln>
        </p:spPr>
      </p:pic>
      <p:sp>
        <p:nvSpPr>
          <p:cNvPr id="222" name="Shape 222"/>
          <p:cNvSpPr txBox="1"/>
          <p:nvPr/>
        </p:nvSpPr>
        <p:spPr>
          <a:xfrm>
            <a:off x="1428728" y="4513998"/>
            <a:ext cx="6715172" cy="415200"/>
          </a:xfrm>
          <a:prstGeom prst="rect">
            <a:avLst/>
          </a:prstGeom>
          <a:noFill/>
          <a:ln>
            <a:noFill/>
          </a:ln>
        </p:spPr>
        <p:txBody>
          <a:bodyPr lIns="91425" tIns="91425" rIns="91425" bIns="91425" anchor="t" anchorCtr="0">
            <a:noAutofit/>
          </a:bodyPr>
          <a:lstStyle/>
          <a:p>
            <a:pPr lvl="0">
              <a:spcBef>
                <a:spcPts val="0"/>
              </a:spcBef>
              <a:buNone/>
            </a:pPr>
            <a:r>
              <a:rPr lang="es-ES" b="1" dirty="0">
                <a:latin typeface="Georgia" pitchFamily="18" charset="0"/>
              </a:rPr>
              <a:t>Censos de </a:t>
            </a:r>
            <a:r>
              <a:rPr lang="es-ES" b="1" i="1" dirty="0" err="1">
                <a:latin typeface="Georgia" pitchFamily="18" charset="0"/>
              </a:rPr>
              <a:t>Medicago</a:t>
            </a:r>
            <a:r>
              <a:rPr lang="es-ES" b="1" i="1" dirty="0">
                <a:latin typeface="Georgia" pitchFamily="18" charset="0"/>
              </a:rPr>
              <a:t> citrina</a:t>
            </a:r>
            <a:r>
              <a:rPr lang="es-ES" b="1" dirty="0">
                <a:latin typeface="Georgia" pitchFamily="18" charset="0"/>
              </a:rPr>
              <a:t> 1995-2013. En azul poblaciones restituidas</a:t>
            </a:r>
          </a:p>
        </p:txBody>
      </p:sp>
      <p:grpSp>
        <p:nvGrpSpPr>
          <p:cNvPr id="18" name="4 Grupo"/>
          <p:cNvGrpSpPr/>
          <p:nvPr/>
        </p:nvGrpSpPr>
        <p:grpSpPr>
          <a:xfrm>
            <a:off x="0" y="0"/>
            <a:ext cx="8779245" cy="6858000"/>
            <a:chOff x="-1" y="0"/>
            <a:chExt cx="8779245" cy="6858000"/>
          </a:xfrm>
        </p:grpSpPr>
        <p:grpSp>
          <p:nvGrpSpPr>
            <p:cNvPr id="19" name="15 Grupo"/>
            <p:cNvGrpSpPr/>
            <p:nvPr/>
          </p:nvGrpSpPr>
          <p:grpSpPr>
            <a:xfrm>
              <a:off x="714348" y="420054"/>
              <a:ext cx="8064896" cy="1080120"/>
              <a:chOff x="714348" y="0"/>
              <a:chExt cx="8064896" cy="1080120"/>
            </a:xfrm>
          </p:grpSpPr>
          <p:sp>
            <p:nvSpPr>
              <p:cNvPr id="23"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24"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25"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Casos: </a:t>
                </a:r>
                <a:r>
                  <a:rPr kumimoji="0" lang="es-ES_tradnl" sz="4000" b="1" i="1" u="none" strike="noStrike" kern="0" cap="all"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m</a:t>
                </a:r>
                <a:r>
                  <a:rPr kumimoji="0" lang="es-ES_tradnl" sz="4000" b="1" i="1" u="none" strike="noStrike" kern="0"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edicago</a:t>
                </a:r>
                <a:r>
                  <a:rPr kumimoji="0" lang="es-ES_tradnl" sz="4000" b="1" i="1" u="none" strike="noStrike" kern="0" spc="0" normalizeH="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 citrina</a:t>
                </a:r>
                <a:endParaRPr kumimoji="0" lang="es-ES_tradnl" sz="4000" b="1" i="1"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20" name="27 Grupo"/>
            <p:cNvGrpSpPr/>
            <p:nvPr/>
          </p:nvGrpSpPr>
          <p:grpSpPr>
            <a:xfrm>
              <a:off x="-1" y="0"/>
              <a:ext cx="518597" cy="6858000"/>
              <a:chOff x="-1" y="0"/>
              <a:chExt cx="518597" cy="6858000"/>
            </a:xfrm>
          </p:grpSpPr>
          <p:pic>
            <p:nvPicPr>
              <p:cNvPr id="21" name="Picture 2" descr="Resultado de imagen de paisaje"/>
              <p:cNvPicPr>
                <a:picLocks noChangeAspect="1" noChangeArrowheads="1"/>
              </p:cNvPicPr>
              <p:nvPr/>
            </p:nvPicPr>
            <p:blipFill>
              <a:blip r:embed="rId5"/>
              <a:srcRect r="96316"/>
              <a:stretch>
                <a:fillRect/>
              </a:stretch>
            </p:blipFill>
            <p:spPr bwMode="auto">
              <a:xfrm>
                <a:off x="-1" y="0"/>
                <a:ext cx="500035" cy="6858000"/>
              </a:xfrm>
              <a:prstGeom prst="rect">
                <a:avLst/>
              </a:prstGeom>
              <a:noFill/>
            </p:spPr>
          </p:pic>
          <p:sp>
            <p:nvSpPr>
              <p:cNvPr id="22" name="21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grpSp>
        <p:nvGrpSpPr>
          <p:cNvPr id="31" name="30 Grupo"/>
          <p:cNvGrpSpPr/>
          <p:nvPr/>
        </p:nvGrpSpPr>
        <p:grpSpPr>
          <a:xfrm>
            <a:off x="785786" y="1857364"/>
            <a:ext cx="4429156" cy="2244932"/>
            <a:chOff x="785786" y="1857364"/>
            <a:chExt cx="4429156" cy="2244932"/>
          </a:xfrm>
        </p:grpSpPr>
        <p:grpSp>
          <p:nvGrpSpPr>
            <p:cNvPr id="26" name="25 Grupo"/>
            <p:cNvGrpSpPr/>
            <p:nvPr/>
          </p:nvGrpSpPr>
          <p:grpSpPr>
            <a:xfrm>
              <a:off x="785786" y="1857364"/>
              <a:ext cx="4429156" cy="2244932"/>
              <a:chOff x="785786" y="1857364"/>
              <a:chExt cx="4429156" cy="2244932"/>
            </a:xfrm>
          </p:grpSpPr>
          <p:sp>
            <p:nvSpPr>
              <p:cNvPr id="27" name="26 Rectángulo"/>
              <p:cNvSpPr/>
              <p:nvPr/>
            </p:nvSpPr>
            <p:spPr>
              <a:xfrm>
                <a:off x="785786" y="1857364"/>
                <a:ext cx="4429156" cy="207170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
            <p:nvSpPr>
              <p:cNvPr id="29" name="28 Rectángulo"/>
              <p:cNvSpPr/>
              <p:nvPr/>
            </p:nvSpPr>
            <p:spPr>
              <a:xfrm>
                <a:off x="2500298" y="2179205"/>
                <a:ext cx="2428892" cy="1923091"/>
              </a:xfrm>
              <a:prstGeom prst="rect">
                <a:avLst/>
              </a:prstGeom>
            </p:spPr>
            <p:txBody>
              <a:bodyPr wrap="square">
                <a:spAutoFit/>
              </a:bodyPr>
              <a:lstStyle/>
              <a:p>
                <a:pPr lvl="0">
                  <a:lnSpc>
                    <a:spcPct val="114000"/>
                  </a:lnSpc>
                  <a:spcAft>
                    <a:spcPts val="1800"/>
                  </a:spcAft>
                </a:pPr>
                <a:r>
                  <a:rPr lang="es-ES" sz="1600" u="sng" dirty="0" smtClean="0">
                    <a:solidFill>
                      <a:schemeClr val="tx1"/>
                    </a:solidFill>
                    <a:latin typeface="Georgia" pitchFamily="18" charset="0"/>
                  </a:rPr>
                  <a:t>IUCN</a:t>
                </a:r>
                <a:r>
                  <a:rPr lang="es-ES" sz="1600" dirty="0" smtClean="0">
                    <a:solidFill>
                      <a:schemeClr val="tx1"/>
                    </a:solidFill>
                    <a:latin typeface="Georgia" pitchFamily="18" charset="0"/>
                  </a:rPr>
                  <a:t>: En Peligro Critico</a:t>
                </a:r>
              </a:p>
              <a:p>
                <a:pPr lvl="0">
                  <a:lnSpc>
                    <a:spcPct val="114000"/>
                  </a:lnSpc>
                  <a:spcAft>
                    <a:spcPts val="1800"/>
                  </a:spcAft>
                </a:pPr>
                <a:r>
                  <a:rPr lang="es-ES" sz="1600" u="sng" dirty="0" smtClean="0">
                    <a:solidFill>
                      <a:schemeClr val="tx1"/>
                    </a:solidFill>
                    <a:latin typeface="Georgia" pitchFamily="18" charset="0"/>
                  </a:rPr>
                  <a:t>Problemas: </a:t>
                </a:r>
                <a:r>
                  <a:rPr lang="es-ES" sz="1600" dirty="0" smtClean="0">
                    <a:solidFill>
                      <a:schemeClr val="tx1"/>
                    </a:solidFill>
                    <a:latin typeface="Georgia" pitchFamily="18" charset="0"/>
                  </a:rPr>
                  <a:t>bajo nº de ejemplares y poco hábitat disponible</a:t>
                </a:r>
                <a:endParaRPr lang="es-ES" sz="1600" i="1" dirty="0" smtClean="0">
                  <a:solidFill>
                    <a:schemeClr val="tx1"/>
                  </a:solidFill>
                  <a:latin typeface="Georgia" pitchFamily="18" charset="0"/>
                </a:endParaRPr>
              </a:p>
              <a:p>
                <a:pPr lvl="0">
                  <a:spcAft>
                    <a:spcPts val="1200"/>
                  </a:spcAft>
                </a:pPr>
                <a:endParaRPr lang="es-ES" sz="1600" i="1" dirty="0" smtClean="0">
                  <a:solidFill>
                    <a:schemeClr val="tx1"/>
                  </a:solidFill>
                  <a:latin typeface="Georgia" pitchFamily="18" charset="0"/>
                </a:endParaRPr>
              </a:p>
            </p:txBody>
          </p:sp>
        </p:grpSp>
        <p:pic>
          <p:nvPicPr>
            <p:cNvPr id="30" name="Shape 218"/>
            <p:cNvPicPr preferRelativeResize="0"/>
            <p:nvPr/>
          </p:nvPicPr>
          <p:blipFill>
            <a:blip r:embed="rId6">
              <a:alphaModFix/>
            </a:blip>
            <a:stretch>
              <a:fillRect/>
            </a:stretch>
          </p:blipFill>
          <p:spPr>
            <a:xfrm>
              <a:off x="928662" y="2000240"/>
              <a:ext cx="1428760" cy="1751502"/>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9" name="Shape 229"/>
          <p:cNvSpPr txBox="1"/>
          <p:nvPr/>
        </p:nvSpPr>
        <p:spPr>
          <a:xfrm>
            <a:off x="3287850" y="3852425"/>
            <a:ext cx="4583100" cy="18267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230" name="Shape 230"/>
          <p:cNvPicPr preferRelativeResize="0"/>
          <p:nvPr/>
        </p:nvPicPr>
        <p:blipFill>
          <a:blip r:embed="rId3">
            <a:alphaModFix/>
          </a:blip>
          <a:stretch>
            <a:fillRect/>
          </a:stretch>
        </p:blipFill>
        <p:spPr>
          <a:xfrm>
            <a:off x="2416974" y="4572008"/>
            <a:ext cx="5024433" cy="2071678"/>
          </a:xfrm>
          <a:prstGeom prst="rect">
            <a:avLst/>
          </a:prstGeom>
          <a:noFill/>
          <a:ln>
            <a:noFill/>
          </a:ln>
        </p:spPr>
      </p:pic>
      <p:pic>
        <p:nvPicPr>
          <p:cNvPr id="232" name="Shape 232"/>
          <p:cNvPicPr preferRelativeResize="0"/>
          <p:nvPr/>
        </p:nvPicPr>
        <p:blipFill rotWithShape="1">
          <a:blip r:embed="rId4">
            <a:alphaModFix/>
          </a:blip>
          <a:srcRect t="8860" b="7317"/>
          <a:stretch/>
        </p:blipFill>
        <p:spPr>
          <a:xfrm>
            <a:off x="6357950" y="1857364"/>
            <a:ext cx="2214578" cy="2071702"/>
          </a:xfrm>
          <a:prstGeom prst="rect">
            <a:avLst/>
          </a:prstGeom>
          <a:noFill/>
          <a:ln>
            <a:noFill/>
          </a:ln>
        </p:spPr>
      </p:pic>
      <p:sp>
        <p:nvSpPr>
          <p:cNvPr id="4" name="CuadroTexto 3"/>
          <p:cNvSpPr txBox="1"/>
          <p:nvPr/>
        </p:nvSpPr>
        <p:spPr>
          <a:xfrm>
            <a:off x="1043608" y="4192793"/>
            <a:ext cx="7528920" cy="307777"/>
          </a:xfrm>
          <a:prstGeom prst="rect">
            <a:avLst/>
          </a:prstGeom>
          <a:noFill/>
        </p:spPr>
        <p:txBody>
          <a:bodyPr wrap="square" rtlCol="0">
            <a:spAutoFit/>
          </a:bodyPr>
          <a:lstStyle/>
          <a:p>
            <a:pPr algn="ctr"/>
            <a:r>
              <a:rPr lang="es-ES" b="1" dirty="0" smtClean="0">
                <a:latin typeface="Georgia" pitchFamily="18" charset="0"/>
              </a:rPr>
              <a:t>Resultado de plantaciones y siembras realizadas en áreas críticas  (2013- 2015)</a:t>
            </a:r>
            <a:endParaRPr lang="es-ES" b="1" dirty="0">
              <a:latin typeface="Georgia" pitchFamily="18" charset="0"/>
            </a:endParaRPr>
          </a:p>
        </p:txBody>
      </p:sp>
      <p:grpSp>
        <p:nvGrpSpPr>
          <p:cNvPr id="11" name="4 Grupo"/>
          <p:cNvGrpSpPr/>
          <p:nvPr/>
        </p:nvGrpSpPr>
        <p:grpSpPr>
          <a:xfrm>
            <a:off x="0" y="0"/>
            <a:ext cx="8786841" cy="6858000"/>
            <a:chOff x="-1" y="0"/>
            <a:chExt cx="8786841" cy="6858000"/>
          </a:xfrm>
        </p:grpSpPr>
        <p:grpSp>
          <p:nvGrpSpPr>
            <p:cNvPr id="12" name="15 Grupo"/>
            <p:cNvGrpSpPr/>
            <p:nvPr/>
          </p:nvGrpSpPr>
          <p:grpSpPr>
            <a:xfrm>
              <a:off x="714348" y="420054"/>
              <a:ext cx="8072492" cy="1080120"/>
              <a:chOff x="714348" y="0"/>
              <a:chExt cx="8072492" cy="1080120"/>
            </a:xfrm>
          </p:grpSpPr>
          <p:sp>
            <p:nvSpPr>
              <p:cNvPr id="16"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7"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8" name="1 Título"/>
              <p:cNvSpPr txBox="1">
                <a:spLocks/>
              </p:cNvSpPr>
              <p:nvPr/>
            </p:nvSpPr>
            <p:spPr>
              <a:xfrm>
                <a:off x="988981" y="70282"/>
                <a:ext cx="7797859"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Casos: </a:t>
                </a:r>
                <a:r>
                  <a:rPr kumimoji="0" lang="es-ES_tradnl" sz="4000" b="1" i="1" u="none" strike="noStrike" kern="0" cap="all"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a</a:t>
                </a:r>
                <a:r>
                  <a:rPr kumimoji="0" lang="es-ES_tradnl" sz="4000" b="1" i="1" u="none" strike="noStrike" kern="0"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stragalus</a:t>
                </a:r>
                <a:r>
                  <a:rPr kumimoji="0" lang="es-ES_tradnl" sz="4000" b="1" i="1" u="none" strike="noStrike" kern="0"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 </a:t>
                </a:r>
                <a:r>
                  <a:rPr kumimoji="0" lang="es-ES_tradnl" sz="4000" b="1" i="1" u="none" strike="noStrike" kern="0" spc="0" normalizeH="0" baseline="0" noProof="0" dirty="0" err="1"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nitidiflorus</a:t>
                </a:r>
                <a:endParaRPr kumimoji="0" lang="es-ES_tradnl" sz="4000" b="1" i="1"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3" name="27 Grupo"/>
            <p:cNvGrpSpPr/>
            <p:nvPr/>
          </p:nvGrpSpPr>
          <p:grpSpPr>
            <a:xfrm>
              <a:off x="-1" y="0"/>
              <a:ext cx="518597" cy="6858000"/>
              <a:chOff x="-1" y="0"/>
              <a:chExt cx="518597" cy="6858000"/>
            </a:xfrm>
          </p:grpSpPr>
          <p:pic>
            <p:nvPicPr>
              <p:cNvPr id="14" name="Picture 2" descr="Resultado de imagen de paisaje"/>
              <p:cNvPicPr>
                <a:picLocks noChangeAspect="1" noChangeArrowheads="1"/>
              </p:cNvPicPr>
              <p:nvPr/>
            </p:nvPicPr>
            <p:blipFill>
              <a:blip r:embed="rId5"/>
              <a:srcRect r="96316"/>
              <a:stretch>
                <a:fillRect/>
              </a:stretch>
            </p:blipFill>
            <p:spPr bwMode="auto">
              <a:xfrm>
                <a:off x="-1" y="0"/>
                <a:ext cx="500035" cy="6858000"/>
              </a:xfrm>
              <a:prstGeom prst="rect">
                <a:avLst/>
              </a:prstGeom>
              <a:noFill/>
            </p:spPr>
          </p:pic>
          <p:sp>
            <p:nvSpPr>
              <p:cNvPr id="15" name="14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grpSp>
        <p:nvGrpSpPr>
          <p:cNvPr id="24" name="23 Grupo"/>
          <p:cNvGrpSpPr/>
          <p:nvPr/>
        </p:nvGrpSpPr>
        <p:grpSpPr>
          <a:xfrm>
            <a:off x="785786" y="1857364"/>
            <a:ext cx="4929222" cy="2414916"/>
            <a:chOff x="785786" y="1857364"/>
            <a:chExt cx="4929222" cy="2414916"/>
          </a:xfrm>
        </p:grpSpPr>
        <p:grpSp>
          <p:nvGrpSpPr>
            <p:cNvPr id="19" name="18 Grupo"/>
            <p:cNvGrpSpPr/>
            <p:nvPr/>
          </p:nvGrpSpPr>
          <p:grpSpPr>
            <a:xfrm>
              <a:off x="785786" y="1857364"/>
              <a:ext cx="4929222" cy="2414916"/>
              <a:chOff x="785786" y="1857364"/>
              <a:chExt cx="4929222" cy="2414916"/>
            </a:xfrm>
          </p:grpSpPr>
          <p:sp>
            <p:nvSpPr>
              <p:cNvPr id="20" name="19 Rectángulo"/>
              <p:cNvSpPr/>
              <p:nvPr/>
            </p:nvSpPr>
            <p:spPr>
              <a:xfrm>
                <a:off x="785786" y="1857364"/>
                <a:ext cx="4929222" cy="207170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
            <p:nvSpPr>
              <p:cNvPr id="22" name="21 Rectángulo"/>
              <p:cNvSpPr/>
              <p:nvPr/>
            </p:nvSpPr>
            <p:spPr>
              <a:xfrm>
                <a:off x="3071802" y="2071678"/>
                <a:ext cx="2500330" cy="2200602"/>
              </a:xfrm>
              <a:prstGeom prst="rect">
                <a:avLst/>
              </a:prstGeom>
            </p:spPr>
            <p:txBody>
              <a:bodyPr wrap="square">
                <a:spAutoFit/>
              </a:bodyPr>
              <a:lstStyle/>
              <a:p>
                <a:pPr lvl="0"/>
                <a:r>
                  <a:rPr lang="es-ES" sz="1600" u="sng" dirty="0" smtClean="0">
                    <a:solidFill>
                      <a:schemeClr val="tx1"/>
                    </a:solidFill>
                    <a:latin typeface="Georgia" pitchFamily="18" charset="0"/>
                  </a:rPr>
                  <a:t>IUCN</a:t>
                </a:r>
                <a:r>
                  <a:rPr lang="es-ES" sz="1600" dirty="0" smtClean="0">
                    <a:solidFill>
                      <a:schemeClr val="tx1"/>
                    </a:solidFill>
                    <a:latin typeface="Georgia" pitchFamily="18" charset="0"/>
                  </a:rPr>
                  <a:t>: En Peligro Critico</a:t>
                </a:r>
              </a:p>
              <a:p>
                <a:pPr lvl="0">
                  <a:spcAft>
                    <a:spcPts val="1800"/>
                  </a:spcAft>
                </a:pPr>
                <a:r>
                  <a:rPr lang="es-ES" sz="1600" dirty="0" smtClean="0">
                    <a:solidFill>
                      <a:schemeClr val="tx1"/>
                    </a:solidFill>
                    <a:latin typeface="Georgia" pitchFamily="18" charset="0"/>
                  </a:rPr>
                  <a:t>(hasta 2004 se creía extinta)</a:t>
                </a:r>
              </a:p>
              <a:p>
                <a:pPr lvl="0">
                  <a:spcAft>
                    <a:spcPts val="1200"/>
                  </a:spcAft>
                </a:pPr>
                <a:r>
                  <a:rPr lang="es-ES" sz="1600" u="sng" dirty="0" smtClean="0">
                    <a:solidFill>
                      <a:schemeClr val="tx1"/>
                    </a:solidFill>
                    <a:latin typeface="Georgia" pitchFamily="18" charset="0"/>
                  </a:rPr>
                  <a:t>Problemas: </a:t>
                </a:r>
                <a:r>
                  <a:rPr lang="es-ES" sz="1600" dirty="0" smtClean="0">
                    <a:solidFill>
                      <a:schemeClr val="tx1"/>
                    </a:solidFill>
                    <a:latin typeface="Georgia" pitchFamily="18" charset="0"/>
                  </a:rPr>
                  <a:t>bajo nº de individuos y bajo flujo genético</a:t>
                </a:r>
                <a:endParaRPr lang="es-ES" sz="1600" i="1" dirty="0" smtClean="0">
                  <a:solidFill>
                    <a:schemeClr val="tx1"/>
                  </a:solidFill>
                  <a:latin typeface="Georgia" pitchFamily="18" charset="0"/>
                </a:endParaRPr>
              </a:p>
              <a:p>
                <a:pPr lvl="0">
                  <a:spcAft>
                    <a:spcPts val="1200"/>
                  </a:spcAft>
                </a:pPr>
                <a:endParaRPr lang="es-ES" sz="1600" i="1" dirty="0" smtClean="0">
                  <a:solidFill>
                    <a:schemeClr val="tx1"/>
                  </a:solidFill>
                  <a:latin typeface="Georgia" pitchFamily="18" charset="0"/>
                </a:endParaRPr>
              </a:p>
            </p:txBody>
          </p:sp>
        </p:grpSp>
        <p:pic>
          <p:nvPicPr>
            <p:cNvPr id="23" name="Shape 231"/>
            <p:cNvPicPr preferRelativeResize="0"/>
            <p:nvPr/>
          </p:nvPicPr>
          <p:blipFill>
            <a:blip r:embed="rId6">
              <a:alphaModFix/>
            </a:blip>
            <a:stretch>
              <a:fillRect/>
            </a:stretch>
          </p:blipFill>
          <p:spPr>
            <a:xfrm>
              <a:off x="857225" y="2071678"/>
              <a:ext cx="2000264" cy="161925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 name="CuadroTexto 1"/>
          <p:cNvSpPr txBox="1"/>
          <p:nvPr/>
        </p:nvSpPr>
        <p:spPr>
          <a:xfrm>
            <a:off x="1149972" y="2170898"/>
            <a:ext cx="7422556" cy="4044184"/>
          </a:xfrm>
          <a:prstGeom prst="rect">
            <a:avLst/>
          </a:prstGeom>
          <a:noFill/>
        </p:spPr>
        <p:txBody>
          <a:bodyPr wrap="square" rtlCol="0">
            <a:spAutoFit/>
          </a:bodyPr>
          <a:lstStyle/>
          <a:p>
            <a:pPr marL="342900" indent="-342900">
              <a:lnSpc>
                <a:spcPct val="114000"/>
              </a:lnSpc>
              <a:spcAft>
                <a:spcPts val="2400"/>
              </a:spcAft>
              <a:buFont typeface="Wingdings" pitchFamily="2" charset="2"/>
              <a:buChar char="ü"/>
            </a:pPr>
            <a:r>
              <a:rPr lang="es-ES" sz="2000" dirty="0" smtClean="0">
                <a:latin typeface="Georgia" pitchFamily="18" charset="0"/>
              </a:rPr>
              <a:t>Gran </a:t>
            </a:r>
            <a:r>
              <a:rPr lang="es-ES" sz="2000" b="1" dirty="0" smtClean="0">
                <a:latin typeface="Georgia" pitchFamily="18" charset="0"/>
              </a:rPr>
              <a:t>diferencia</a:t>
            </a:r>
            <a:r>
              <a:rPr lang="es-ES" sz="2000" dirty="0" smtClean="0">
                <a:latin typeface="Georgia" pitchFamily="18" charset="0"/>
              </a:rPr>
              <a:t> entre ambas comunidades. </a:t>
            </a:r>
          </a:p>
          <a:p>
            <a:pPr marL="342900" indent="-342900">
              <a:lnSpc>
                <a:spcPct val="114000"/>
              </a:lnSpc>
              <a:spcAft>
                <a:spcPts val="2400"/>
              </a:spcAft>
              <a:buFont typeface="Wingdings" pitchFamily="2" charset="2"/>
              <a:buChar char="ü"/>
            </a:pPr>
            <a:r>
              <a:rPr lang="es-ES" sz="2000" u="sng" dirty="0" smtClean="0">
                <a:latin typeface="Georgia" pitchFamily="18" charset="0"/>
              </a:rPr>
              <a:t>Murcia</a:t>
            </a:r>
            <a:r>
              <a:rPr lang="es-ES" sz="2000" dirty="0" smtClean="0">
                <a:latin typeface="Georgia" pitchFamily="18" charset="0"/>
              </a:rPr>
              <a:t> debería </a:t>
            </a:r>
            <a:r>
              <a:rPr lang="es-ES" sz="2000" b="1" dirty="0" smtClean="0">
                <a:latin typeface="Georgia" pitchFamily="18" charset="0"/>
              </a:rPr>
              <a:t>elaborar mas planes </a:t>
            </a:r>
            <a:r>
              <a:rPr lang="es-ES" sz="2000" dirty="0" smtClean="0">
                <a:latin typeface="Georgia" pitchFamily="18" charset="0"/>
              </a:rPr>
              <a:t>de conservación.</a:t>
            </a:r>
          </a:p>
          <a:p>
            <a:pPr marL="342900" indent="-342900">
              <a:lnSpc>
                <a:spcPct val="114000"/>
              </a:lnSpc>
              <a:spcAft>
                <a:spcPts val="2400"/>
              </a:spcAft>
              <a:buFont typeface="Wingdings" pitchFamily="2" charset="2"/>
              <a:buChar char="ü"/>
            </a:pPr>
            <a:r>
              <a:rPr lang="es-ES" sz="2000" b="1" dirty="0" smtClean="0">
                <a:latin typeface="Georgia" pitchFamily="18" charset="0"/>
              </a:rPr>
              <a:t>Involucración</a:t>
            </a:r>
            <a:r>
              <a:rPr lang="es-ES" sz="2000" dirty="0" smtClean="0">
                <a:latin typeface="Georgia" pitchFamily="18" charset="0"/>
              </a:rPr>
              <a:t> de ambas comunidades en la protección de una especie compartida.</a:t>
            </a:r>
          </a:p>
          <a:p>
            <a:pPr marL="342900" indent="-342900">
              <a:lnSpc>
                <a:spcPct val="114000"/>
              </a:lnSpc>
              <a:spcAft>
                <a:spcPts val="2400"/>
              </a:spcAft>
              <a:buFont typeface="Wingdings" pitchFamily="2" charset="2"/>
              <a:buChar char="ü"/>
            </a:pPr>
            <a:r>
              <a:rPr lang="es-ES" sz="2000" dirty="0" smtClean="0">
                <a:latin typeface="Georgia" pitchFamily="18" charset="0"/>
              </a:rPr>
              <a:t>Importancia de las </a:t>
            </a:r>
            <a:r>
              <a:rPr lang="es-ES" sz="2000" b="1" dirty="0" err="1" smtClean="0">
                <a:latin typeface="Georgia" pitchFamily="18" charset="0"/>
              </a:rPr>
              <a:t>microrreservas</a:t>
            </a:r>
            <a:r>
              <a:rPr lang="es-ES" sz="2000" b="1" dirty="0" smtClean="0">
                <a:latin typeface="Georgia" pitchFamily="18" charset="0"/>
              </a:rPr>
              <a:t>.</a:t>
            </a:r>
            <a:endParaRPr lang="es-ES" sz="2000" dirty="0" smtClean="0">
              <a:latin typeface="Georgia" pitchFamily="18" charset="0"/>
            </a:endParaRPr>
          </a:p>
          <a:p>
            <a:pPr marL="342900" indent="-342900">
              <a:lnSpc>
                <a:spcPct val="114000"/>
              </a:lnSpc>
              <a:spcAft>
                <a:spcPts val="2400"/>
              </a:spcAft>
              <a:buFont typeface="Wingdings" pitchFamily="2" charset="2"/>
              <a:buChar char="ü"/>
            </a:pPr>
            <a:r>
              <a:rPr lang="es-ES" sz="2000" b="1" dirty="0" smtClean="0">
                <a:latin typeface="Georgia" pitchFamily="18" charset="0"/>
              </a:rPr>
              <a:t>Ejemplo </a:t>
            </a:r>
            <a:r>
              <a:rPr lang="es-ES" sz="2000" dirty="0" smtClean="0">
                <a:latin typeface="Georgia" pitchFamily="18" charset="0"/>
              </a:rPr>
              <a:t>para otras Comunidades Autónomas</a:t>
            </a:r>
          </a:p>
          <a:p>
            <a:pPr marL="342900" indent="-342900">
              <a:buFont typeface="Wingdings" pitchFamily="2" charset="2"/>
              <a:buChar char="ü"/>
            </a:pPr>
            <a:endParaRPr lang="es-ES" sz="2000" dirty="0"/>
          </a:p>
        </p:txBody>
      </p:sp>
      <p:grpSp>
        <p:nvGrpSpPr>
          <p:cNvPr id="5" name="4 Grupo"/>
          <p:cNvGrpSpPr/>
          <p:nvPr/>
        </p:nvGrpSpPr>
        <p:grpSpPr>
          <a:xfrm>
            <a:off x="0" y="0"/>
            <a:ext cx="8779245" cy="6858000"/>
            <a:chOff x="-1" y="0"/>
            <a:chExt cx="8779245" cy="6858000"/>
          </a:xfrm>
        </p:grpSpPr>
        <p:grpSp>
          <p:nvGrpSpPr>
            <p:cNvPr id="6" name="15 Grupo"/>
            <p:cNvGrpSpPr/>
            <p:nvPr/>
          </p:nvGrpSpPr>
          <p:grpSpPr>
            <a:xfrm>
              <a:off x="714348" y="420054"/>
              <a:ext cx="8064896" cy="1080120"/>
              <a:chOff x="714348" y="0"/>
              <a:chExt cx="8064896" cy="1080120"/>
            </a:xfrm>
          </p:grpSpPr>
          <p:sp>
            <p:nvSpPr>
              <p:cNvPr id="10"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1"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2"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lang="es-ES_tradnl" sz="4000" b="1" cap="all"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latin typeface="Franklin Gothic Book"/>
                    <a:ea typeface="+mj-ea"/>
                    <a:cs typeface="+mj-cs"/>
                  </a:rPr>
                  <a:t>Conclusiones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7" name="27 Grupo"/>
            <p:cNvGrpSpPr/>
            <p:nvPr/>
          </p:nvGrpSpPr>
          <p:grpSpPr>
            <a:xfrm>
              <a:off x="-1" y="0"/>
              <a:ext cx="518597" cy="6858000"/>
              <a:chOff x="-1" y="0"/>
              <a:chExt cx="518597" cy="6858000"/>
            </a:xfrm>
          </p:grpSpPr>
          <p:pic>
            <p:nvPicPr>
              <p:cNvPr id="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9" name="8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29" name="28 Grupo"/>
          <p:cNvGrpSpPr/>
          <p:nvPr/>
        </p:nvGrpSpPr>
        <p:grpSpPr>
          <a:xfrm>
            <a:off x="-1" y="0"/>
            <a:ext cx="8779245" cy="6858000"/>
            <a:chOff x="-1" y="0"/>
            <a:chExt cx="8779245" cy="6858000"/>
          </a:xfrm>
        </p:grpSpPr>
        <p:grpSp>
          <p:nvGrpSpPr>
            <p:cNvPr id="16" name="15 Grupo"/>
            <p:cNvGrpSpPr/>
            <p:nvPr/>
          </p:nvGrpSpPr>
          <p:grpSpPr>
            <a:xfrm>
              <a:off x="714348" y="420054"/>
              <a:ext cx="8064896" cy="1080120"/>
              <a:chOff x="714348" y="0"/>
              <a:chExt cx="8064896" cy="1080120"/>
            </a:xfrm>
          </p:grpSpPr>
          <p:sp>
            <p:nvSpPr>
              <p:cNvPr id="7"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5"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Zona de estudio</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28" name="27 Grupo"/>
            <p:cNvGrpSpPr/>
            <p:nvPr/>
          </p:nvGrpSpPr>
          <p:grpSpPr>
            <a:xfrm>
              <a:off x="-1" y="0"/>
              <a:ext cx="518597" cy="6858000"/>
              <a:chOff x="-1" y="0"/>
              <a:chExt cx="518597" cy="6858000"/>
            </a:xfrm>
          </p:grpSpPr>
          <p:pic>
            <p:nvPicPr>
              <p:cNvPr id="3993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8" name="17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7" name="16 Rectángulo redondeado"/>
          <p:cNvSpPr/>
          <p:nvPr/>
        </p:nvSpPr>
        <p:spPr>
          <a:xfrm>
            <a:off x="899592" y="1844824"/>
            <a:ext cx="7143800" cy="2880320"/>
          </a:xfrm>
          <a:prstGeom prst="round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457200" lvl="0" indent="-228600">
              <a:spcAft>
                <a:spcPts val="1200"/>
              </a:spcAft>
            </a:pPr>
            <a:r>
              <a:rPr lang="es-ES" sz="2000" u="sng" dirty="0" smtClean="0">
                <a:latin typeface="Georgia" pitchFamily="18" charset="0"/>
                <a:cs typeface="Calibri" pitchFamily="34" charset="0"/>
              </a:rPr>
              <a:t>Comunidad Valenciana</a:t>
            </a:r>
            <a:r>
              <a:rPr lang="es-ES" sz="2000" dirty="0" smtClean="0">
                <a:latin typeface="Georgia" pitchFamily="18" charset="0"/>
                <a:cs typeface="Calibri" pitchFamily="34" charset="0"/>
              </a:rPr>
              <a:t>:</a:t>
            </a:r>
          </a:p>
          <a:p>
            <a:pPr lvl="0"/>
            <a:r>
              <a:rPr lang="es-ES" sz="1600" dirty="0" smtClean="0">
                <a:latin typeface="Georgia" pitchFamily="18" charset="0"/>
              </a:rPr>
              <a:t>Lista Roja de Flora Vascular en España (2010)</a:t>
            </a:r>
          </a:p>
          <a:p>
            <a:pPr lvl="0"/>
            <a:endParaRPr lang="es-ES" sz="1600" dirty="0" smtClean="0">
              <a:latin typeface="Georgia" pitchFamily="18" charset="0"/>
            </a:endParaRPr>
          </a:p>
          <a:p>
            <a:pPr lvl="0"/>
            <a:r>
              <a:rPr lang="es-ES" sz="1600" dirty="0" smtClean="0">
                <a:latin typeface="Georgia" pitchFamily="18" charset="0"/>
              </a:rPr>
              <a:t>Atlas y Libro Rojo de la Flora Vascular Amenazada de España (2010)</a:t>
            </a:r>
          </a:p>
          <a:p>
            <a:pPr lvl="0"/>
            <a:endParaRPr lang="es-ES" sz="1600" dirty="0" smtClean="0">
              <a:latin typeface="Georgia" pitchFamily="18" charset="0"/>
            </a:endParaRPr>
          </a:p>
          <a:p>
            <a:pPr lvl="0"/>
            <a:r>
              <a:rPr lang="es-ES" sz="1600" dirty="0" smtClean="0">
                <a:latin typeface="Georgia" pitchFamily="18" charset="0"/>
              </a:rPr>
              <a:t>Catálogo Valenciano de Especies de Flora Amenazadas</a:t>
            </a:r>
          </a:p>
          <a:p>
            <a:pPr lvl="0"/>
            <a:endParaRPr lang="es-ES" sz="1600" dirty="0" smtClean="0">
              <a:latin typeface="Georgia" pitchFamily="18" charset="0"/>
            </a:endParaRPr>
          </a:p>
          <a:p>
            <a:pPr lvl="0"/>
            <a:r>
              <a:rPr lang="es-ES" sz="1600" dirty="0" smtClean="0">
                <a:latin typeface="Georgia" pitchFamily="18" charset="0"/>
              </a:rPr>
              <a:t>Red de </a:t>
            </a:r>
            <a:r>
              <a:rPr lang="es-ES" sz="1600" dirty="0" err="1" smtClean="0">
                <a:latin typeface="Georgia" pitchFamily="18" charset="0"/>
              </a:rPr>
              <a:t>Microrreservas</a:t>
            </a:r>
            <a:r>
              <a:rPr lang="es-ES" sz="1600" dirty="0" smtClean="0">
                <a:latin typeface="Georgia" pitchFamily="18" charset="0"/>
              </a:rPr>
              <a:t> de Flora</a:t>
            </a:r>
            <a:endParaRPr lang="es-ES" sz="1600" dirty="0">
              <a:latin typeface="Georgia" pitchFamily="18" charset="0"/>
            </a:endParaRPr>
          </a:p>
        </p:txBody>
      </p:sp>
      <p:pic>
        <p:nvPicPr>
          <p:cNvPr id="19" name="Shape 93"/>
          <p:cNvPicPr preferRelativeResize="0"/>
          <p:nvPr/>
        </p:nvPicPr>
        <p:blipFill>
          <a:blip r:embed="rId4">
            <a:alphaModFix/>
          </a:blip>
          <a:stretch>
            <a:fillRect/>
          </a:stretch>
        </p:blipFill>
        <p:spPr>
          <a:xfrm>
            <a:off x="5508105" y="5013176"/>
            <a:ext cx="2376263" cy="1844824"/>
          </a:xfrm>
          <a:prstGeom prst="rect">
            <a:avLst/>
          </a:prstGeom>
          <a:ln>
            <a:noFill/>
          </a:ln>
          <a:effectLst>
            <a:softEdge rad="112500"/>
          </a:effectLst>
        </p:spPr>
      </p:pic>
      <p:pic>
        <p:nvPicPr>
          <p:cNvPr id="20" name="Shape 94"/>
          <p:cNvPicPr preferRelativeResize="0"/>
          <p:nvPr/>
        </p:nvPicPr>
        <p:blipFill>
          <a:blip r:embed="rId5">
            <a:alphaModFix/>
          </a:blip>
          <a:stretch>
            <a:fillRect/>
          </a:stretch>
        </p:blipFill>
        <p:spPr>
          <a:xfrm>
            <a:off x="7472700" y="3284984"/>
            <a:ext cx="1671300" cy="3168352"/>
          </a:xfrm>
          <a:prstGeom prst="rect">
            <a:avLst/>
          </a:prstGeom>
          <a:noFill/>
          <a:ln>
            <a:noFill/>
          </a:ln>
        </p:spPr>
      </p:pic>
      <p:sp>
        <p:nvSpPr>
          <p:cNvPr id="21" name="20 CuadroTexto"/>
          <p:cNvSpPr txBox="1"/>
          <p:nvPr/>
        </p:nvSpPr>
        <p:spPr>
          <a:xfrm>
            <a:off x="2051720" y="5517232"/>
            <a:ext cx="3436004"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s-ES" sz="1800" kern="1200" dirty="0" smtClean="0">
                <a:solidFill>
                  <a:schemeClr val="tx1"/>
                </a:solidFill>
              </a:rPr>
              <a:t>Ley 42/2007, del Patrimonio Natural y de la Biodiversidad</a:t>
            </a:r>
            <a:endParaRPr lang="es-ES" sz="1800" dirty="0"/>
          </a:p>
        </p:txBody>
      </p:sp>
      <p:sp>
        <p:nvSpPr>
          <p:cNvPr id="14" name="13 Rectángulo"/>
          <p:cNvSpPr/>
          <p:nvPr/>
        </p:nvSpPr>
        <p:spPr>
          <a:xfrm>
            <a:off x="1014098" y="3501008"/>
            <a:ext cx="5671250" cy="1008112"/>
          </a:xfrm>
          <a:prstGeom prst="rect">
            <a:avLst/>
          </a:prstGeom>
          <a:noFill/>
          <a:ln w="31750"/>
        </p:spPr>
        <p:style>
          <a:lnRef idx="2">
            <a:schemeClr val="accent2"/>
          </a:lnRef>
          <a:fillRef idx="1">
            <a:schemeClr val="lt1"/>
          </a:fillRef>
          <a:effectRef idx="0">
            <a:schemeClr val="accent2"/>
          </a:effectRef>
          <a:fontRef idx="minor">
            <a:schemeClr val="dk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2" name="28 Grupo"/>
          <p:cNvGrpSpPr/>
          <p:nvPr/>
        </p:nvGrpSpPr>
        <p:grpSpPr>
          <a:xfrm>
            <a:off x="-1" y="0"/>
            <a:ext cx="8779245" cy="6858000"/>
            <a:chOff x="-1" y="0"/>
            <a:chExt cx="8779245" cy="6858000"/>
          </a:xfrm>
        </p:grpSpPr>
        <p:grpSp>
          <p:nvGrpSpPr>
            <p:cNvPr id="3" name="15 Grupo"/>
            <p:cNvGrpSpPr/>
            <p:nvPr/>
          </p:nvGrpSpPr>
          <p:grpSpPr>
            <a:xfrm>
              <a:off x="714348" y="420054"/>
              <a:ext cx="8064896" cy="1080120"/>
              <a:chOff x="714348" y="0"/>
              <a:chExt cx="8064896" cy="1080120"/>
            </a:xfrm>
          </p:grpSpPr>
          <p:sp>
            <p:nvSpPr>
              <p:cNvPr id="7"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5"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Zona de</a:t>
                </a:r>
                <a:r>
                  <a:rPr kumimoji="0" lang="es-ES_tradnl" sz="4000" b="1" i="0" u="none" strike="noStrike" kern="0" cap="all" spc="0" normalizeH="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 estudio</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4" name="27 Grupo"/>
            <p:cNvGrpSpPr/>
            <p:nvPr/>
          </p:nvGrpSpPr>
          <p:grpSpPr>
            <a:xfrm>
              <a:off x="-1" y="0"/>
              <a:ext cx="518597" cy="6858000"/>
              <a:chOff x="-1" y="0"/>
              <a:chExt cx="518597" cy="6858000"/>
            </a:xfrm>
          </p:grpSpPr>
          <p:pic>
            <p:nvPicPr>
              <p:cNvPr id="3993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8" name="17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7" name="Shape 105"/>
          <p:cNvSpPr txBox="1"/>
          <p:nvPr/>
        </p:nvSpPr>
        <p:spPr>
          <a:xfrm>
            <a:off x="4860032" y="3176137"/>
            <a:ext cx="4283968" cy="1440160"/>
          </a:xfrm>
          <a:prstGeom prst="rect">
            <a:avLst/>
          </a:prstGeom>
          <a:ln/>
        </p:spPr>
        <p:style>
          <a:lnRef idx="2">
            <a:schemeClr val="accent3"/>
          </a:lnRef>
          <a:fillRef idx="1">
            <a:schemeClr val="lt1"/>
          </a:fillRef>
          <a:effectRef idx="0">
            <a:schemeClr val="accent3"/>
          </a:effectRef>
          <a:fontRef idx="minor">
            <a:schemeClr val="dk1"/>
          </a:fontRef>
        </p:style>
        <p:txBody>
          <a:bodyPr lIns="91425" tIns="91425" rIns="91425" bIns="91425" anchor="t" anchorCtr="0">
            <a:noAutofit/>
          </a:bodyPr>
          <a:lstStyle/>
          <a:p>
            <a:pPr lvl="0">
              <a:spcBef>
                <a:spcPts val="0"/>
              </a:spcBef>
              <a:buNone/>
            </a:pPr>
            <a:endParaRPr sz="1600" dirty="0">
              <a:latin typeface="Georgia" pitchFamily="18" charset="0"/>
            </a:endParaRPr>
          </a:p>
          <a:p>
            <a:pPr lvl="0" algn="ctr" rtl="0">
              <a:spcBef>
                <a:spcPts val="0"/>
              </a:spcBef>
              <a:buNone/>
            </a:pPr>
            <a:r>
              <a:rPr lang="es-ES" sz="2000" dirty="0">
                <a:solidFill>
                  <a:srgbClr val="333333"/>
                </a:solidFill>
                <a:highlight>
                  <a:srgbClr val="FFFFFF"/>
                </a:highlight>
                <a:latin typeface="Georgia" pitchFamily="18" charset="0"/>
              </a:rPr>
              <a:t>40% flora rara, endémica o amenazada (aprox. 16% </a:t>
            </a:r>
            <a:r>
              <a:rPr lang="es-ES" sz="2000" dirty="0" smtClean="0">
                <a:solidFill>
                  <a:srgbClr val="333333"/>
                </a:solidFill>
                <a:highlight>
                  <a:srgbClr val="FFFFFF"/>
                </a:highlight>
                <a:latin typeface="Georgia" pitchFamily="18" charset="0"/>
              </a:rPr>
              <a:t>incluidas </a:t>
            </a:r>
            <a:r>
              <a:rPr lang="es-ES" sz="2000" dirty="0">
                <a:solidFill>
                  <a:srgbClr val="333333"/>
                </a:solidFill>
                <a:highlight>
                  <a:srgbClr val="FFFFFF"/>
                </a:highlight>
                <a:latin typeface="Georgia" pitchFamily="18" charset="0"/>
              </a:rPr>
              <a:t>en el Catálogo de especies protegidas)</a:t>
            </a:r>
          </a:p>
          <a:p>
            <a:pPr lvl="0" rtl="0">
              <a:spcBef>
                <a:spcPts val="0"/>
              </a:spcBef>
              <a:buNone/>
            </a:pPr>
            <a:endParaRPr sz="1600" dirty="0">
              <a:latin typeface="Georgia" pitchFamily="18" charset="0"/>
            </a:endParaRPr>
          </a:p>
          <a:p>
            <a:pPr lvl="0">
              <a:spcBef>
                <a:spcPts val="0"/>
              </a:spcBef>
              <a:buNone/>
            </a:pPr>
            <a:endParaRPr sz="1600" dirty="0">
              <a:latin typeface="Georgia" pitchFamily="18" charset="0"/>
            </a:endParaRPr>
          </a:p>
          <a:p>
            <a:pPr lvl="0" rtl="0">
              <a:spcBef>
                <a:spcPts val="0"/>
              </a:spcBef>
              <a:buNone/>
            </a:pPr>
            <a:endParaRPr sz="1600" dirty="0">
              <a:latin typeface="Georgia" pitchFamily="18" charset="0"/>
            </a:endParaRPr>
          </a:p>
        </p:txBody>
      </p:sp>
      <p:pic>
        <p:nvPicPr>
          <p:cNvPr id="19" name="Shape 107"/>
          <p:cNvPicPr preferRelativeResize="0"/>
          <p:nvPr/>
        </p:nvPicPr>
        <p:blipFill>
          <a:blip r:embed="rId4">
            <a:alphaModFix/>
          </a:blip>
          <a:stretch>
            <a:fillRect/>
          </a:stretch>
        </p:blipFill>
        <p:spPr>
          <a:xfrm>
            <a:off x="753906" y="3501008"/>
            <a:ext cx="3816424" cy="3356992"/>
          </a:xfrm>
          <a:prstGeom prst="rect">
            <a:avLst/>
          </a:prstGeom>
          <a:noFill/>
          <a:ln>
            <a:noFill/>
          </a:ln>
        </p:spPr>
      </p:pic>
      <p:pic>
        <p:nvPicPr>
          <p:cNvPr id="20" name="Shape 102"/>
          <p:cNvPicPr preferRelativeResize="0"/>
          <p:nvPr/>
        </p:nvPicPr>
        <p:blipFill>
          <a:blip r:embed="rId5">
            <a:alphaModFix/>
          </a:blip>
          <a:stretch>
            <a:fillRect/>
          </a:stretch>
        </p:blipFill>
        <p:spPr>
          <a:xfrm>
            <a:off x="4752855" y="4913784"/>
            <a:ext cx="2448272" cy="1944216"/>
          </a:xfrm>
          <a:prstGeom prst="rect">
            <a:avLst/>
          </a:prstGeom>
          <a:ln>
            <a:noFill/>
          </a:ln>
          <a:effectLst>
            <a:softEdge rad="112500"/>
          </a:effectLst>
        </p:spPr>
      </p:pic>
      <p:sp>
        <p:nvSpPr>
          <p:cNvPr id="21" name="20 Rectángulo redondeado"/>
          <p:cNvSpPr/>
          <p:nvPr/>
        </p:nvSpPr>
        <p:spPr>
          <a:xfrm>
            <a:off x="740568" y="1603684"/>
            <a:ext cx="7143800" cy="1800200"/>
          </a:xfrm>
          <a:prstGeom prst="round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457200" lvl="0" indent="-228600">
              <a:spcAft>
                <a:spcPts val="1200"/>
              </a:spcAft>
            </a:pPr>
            <a:r>
              <a:rPr lang="es-ES" sz="2000" u="sng" dirty="0" smtClean="0">
                <a:latin typeface="Georgia" pitchFamily="18" charset="0"/>
                <a:cs typeface="Calibri" pitchFamily="34" charset="0"/>
              </a:rPr>
              <a:t>Murcia</a:t>
            </a:r>
            <a:r>
              <a:rPr lang="es-ES" sz="2000" dirty="0" smtClean="0">
                <a:latin typeface="Georgia" pitchFamily="18" charset="0"/>
                <a:cs typeface="Calibri" pitchFamily="34" charset="0"/>
              </a:rPr>
              <a:t>:</a:t>
            </a:r>
          </a:p>
          <a:p>
            <a:pPr lvl="0"/>
            <a:r>
              <a:rPr lang="es-ES" sz="1600" dirty="0" smtClean="0">
                <a:latin typeface="Georgia" pitchFamily="18" charset="0"/>
              </a:rPr>
              <a:t>Lista Roja de Flora Vascular en España (2010)</a:t>
            </a:r>
          </a:p>
          <a:p>
            <a:pPr lvl="0"/>
            <a:endParaRPr lang="es-ES" sz="1600" dirty="0" smtClean="0">
              <a:latin typeface="Georgia" pitchFamily="18" charset="0"/>
            </a:endParaRPr>
          </a:p>
          <a:p>
            <a:pPr lvl="0"/>
            <a:r>
              <a:rPr lang="es-ES" sz="1600" dirty="0" smtClean="0">
                <a:latin typeface="Georgia" pitchFamily="18" charset="0"/>
              </a:rPr>
              <a:t>Atlas y Libro Rojo de la Flora Vascular Amenazada de España (2010)</a:t>
            </a:r>
          </a:p>
          <a:p>
            <a:pPr lvl="0"/>
            <a:endParaRPr lang="es-ES" sz="1600" dirty="0" smtClean="0">
              <a:latin typeface="Georgia" pitchFamily="18" charset="0"/>
            </a:endParaRPr>
          </a:p>
          <a:p>
            <a:pPr lvl="0"/>
            <a:r>
              <a:rPr lang="es-ES" sz="1600" dirty="0" smtClean="0">
                <a:latin typeface="Georgia" pitchFamily="18" charset="0"/>
              </a:rPr>
              <a:t>Catálogo Regional de la Flora Silvestre Protegida de la Región de Murcia</a:t>
            </a:r>
            <a:endParaRPr lang="es-ES" sz="1600" dirty="0">
              <a:latin typeface="Georgia"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4" name="27 Grupo"/>
          <p:cNvGrpSpPr/>
          <p:nvPr/>
        </p:nvGrpSpPr>
        <p:grpSpPr>
          <a:xfrm>
            <a:off x="-1" y="0"/>
            <a:ext cx="518597" cy="6858000"/>
            <a:chOff x="-1" y="0"/>
            <a:chExt cx="518597" cy="6858000"/>
          </a:xfrm>
        </p:grpSpPr>
        <p:pic>
          <p:nvPicPr>
            <p:cNvPr id="3993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8" name="17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4" name="Shape 114"/>
          <p:cNvSpPr txBox="1"/>
          <p:nvPr/>
        </p:nvSpPr>
        <p:spPr>
          <a:xfrm>
            <a:off x="4211960" y="332656"/>
            <a:ext cx="4294200" cy="2525700"/>
          </a:xfrm>
          <a:prstGeom prst="rect">
            <a:avLst/>
          </a:prstGeom>
          <a:noFill/>
          <a:ln>
            <a:noFill/>
          </a:ln>
        </p:spPr>
        <p:txBody>
          <a:bodyPr lIns="91425" tIns="91425" rIns="91425" bIns="91425" anchor="t" anchorCtr="0">
            <a:noAutofit/>
          </a:bodyPr>
          <a:lstStyle/>
          <a:p>
            <a:pPr lvl="0" algn="just" rtl="0">
              <a:spcBef>
                <a:spcPts val="0"/>
              </a:spcBef>
              <a:buNone/>
            </a:pPr>
            <a:endParaRPr sz="1800" dirty="0">
              <a:solidFill>
                <a:schemeClr val="dk1"/>
              </a:solidFill>
              <a:latin typeface="Georgia" pitchFamily="18" charset="0"/>
            </a:endParaRPr>
          </a:p>
          <a:p>
            <a:pPr lvl="0" algn="just" rtl="0">
              <a:spcBef>
                <a:spcPts val="0"/>
              </a:spcBef>
              <a:buNone/>
            </a:pPr>
            <a:endParaRPr dirty="0">
              <a:solidFill>
                <a:schemeClr val="dk1"/>
              </a:solidFill>
              <a:latin typeface="Georgia" pitchFamily="18" charset="0"/>
            </a:endParaRPr>
          </a:p>
          <a:p>
            <a:pPr marL="1828800" lvl="0" indent="-228600" algn="just" rtl="0">
              <a:spcBef>
                <a:spcPts val="0"/>
              </a:spcBef>
              <a:buClr>
                <a:schemeClr val="dk1"/>
              </a:buClr>
              <a:buChar char="●"/>
            </a:pPr>
            <a:r>
              <a:rPr lang="es-ES" dirty="0" smtClean="0">
                <a:solidFill>
                  <a:schemeClr val="dk1"/>
                </a:solidFill>
                <a:latin typeface="Georgia" pitchFamily="18" charset="0"/>
              </a:rPr>
              <a:t>Seguimiento </a:t>
            </a:r>
            <a:endParaRPr lang="es-ES" dirty="0">
              <a:solidFill>
                <a:schemeClr val="dk1"/>
              </a:solidFill>
              <a:latin typeface="Georgia" pitchFamily="18" charset="0"/>
            </a:endParaRPr>
          </a:p>
          <a:p>
            <a:pPr marL="1828800" lvl="0" indent="-228600" algn="just" rtl="0">
              <a:spcBef>
                <a:spcPts val="0"/>
              </a:spcBef>
              <a:buClr>
                <a:schemeClr val="dk1"/>
              </a:buClr>
              <a:buChar char="●"/>
            </a:pPr>
            <a:r>
              <a:rPr lang="es-ES" dirty="0">
                <a:solidFill>
                  <a:schemeClr val="dk1"/>
                </a:solidFill>
                <a:latin typeface="Georgia" pitchFamily="18" charset="0"/>
              </a:rPr>
              <a:t>Zona</a:t>
            </a:r>
          </a:p>
          <a:p>
            <a:pPr marL="1828800" lvl="0" indent="-228600" algn="just" rtl="0">
              <a:spcBef>
                <a:spcPts val="0"/>
              </a:spcBef>
              <a:buClr>
                <a:schemeClr val="dk1"/>
              </a:buClr>
              <a:buChar char="●"/>
            </a:pPr>
            <a:r>
              <a:rPr lang="es-ES" dirty="0">
                <a:solidFill>
                  <a:schemeClr val="dk1"/>
                </a:solidFill>
                <a:latin typeface="Georgia" pitchFamily="18" charset="0"/>
              </a:rPr>
              <a:t>Provincia</a:t>
            </a:r>
          </a:p>
          <a:p>
            <a:pPr marL="1828800" lvl="0" indent="-228600" algn="just" rtl="0">
              <a:spcBef>
                <a:spcPts val="0"/>
              </a:spcBef>
              <a:buClr>
                <a:schemeClr val="dk1"/>
              </a:buClr>
              <a:buChar char="●"/>
            </a:pPr>
            <a:r>
              <a:rPr lang="es-ES" dirty="0">
                <a:solidFill>
                  <a:schemeClr val="dk1"/>
                </a:solidFill>
                <a:latin typeface="Georgia" pitchFamily="18" charset="0"/>
              </a:rPr>
              <a:t>Comunidad Autónoma</a:t>
            </a:r>
          </a:p>
          <a:p>
            <a:pPr marL="1828800" lvl="0" indent="-228600" algn="just" rtl="0">
              <a:spcBef>
                <a:spcPts val="0"/>
              </a:spcBef>
              <a:buClr>
                <a:schemeClr val="dk1"/>
              </a:buClr>
              <a:buChar char="●"/>
            </a:pPr>
            <a:r>
              <a:rPr lang="es-ES" dirty="0">
                <a:solidFill>
                  <a:schemeClr val="dk1"/>
                </a:solidFill>
                <a:latin typeface="Georgia" pitchFamily="18" charset="0"/>
              </a:rPr>
              <a:t>Hábitat</a:t>
            </a:r>
          </a:p>
          <a:p>
            <a:pPr marL="1828800" lvl="0" indent="-228600" algn="just" rtl="0">
              <a:spcBef>
                <a:spcPts val="0"/>
              </a:spcBef>
              <a:buClr>
                <a:schemeClr val="dk1"/>
              </a:buClr>
              <a:buChar char="●"/>
            </a:pPr>
            <a:r>
              <a:rPr lang="es-ES" dirty="0">
                <a:solidFill>
                  <a:schemeClr val="dk1"/>
                </a:solidFill>
                <a:latin typeface="Georgia" pitchFamily="18" charset="0"/>
              </a:rPr>
              <a:t>Espacio Protegido</a:t>
            </a:r>
          </a:p>
          <a:p>
            <a:pPr marL="1828800" lvl="0" indent="-228600" algn="just" rtl="0">
              <a:spcBef>
                <a:spcPts val="0"/>
              </a:spcBef>
              <a:buClr>
                <a:schemeClr val="dk1"/>
              </a:buClr>
              <a:buChar char="●"/>
            </a:pPr>
            <a:r>
              <a:rPr lang="es-ES" dirty="0">
                <a:solidFill>
                  <a:schemeClr val="dk1"/>
                </a:solidFill>
                <a:latin typeface="Georgia" pitchFamily="18" charset="0"/>
              </a:rPr>
              <a:t>Causas genéticas</a:t>
            </a:r>
          </a:p>
          <a:p>
            <a:pPr marL="1828800" lvl="0" indent="-228600" algn="just" rtl="0">
              <a:spcBef>
                <a:spcPts val="0"/>
              </a:spcBef>
              <a:buClr>
                <a:schemeClr val="dk1"/>
              </a:buClr>
              <a:buChar char="●"/>
            </a:pPr>
            <a:r>
              <a:rPr lang="es-ES" dirty="0">
                <a:solidFill>
                  <a:schemeClr val="dk1"/>
                </a:solidFill>
                <a:latin typeface="Georgia" pitchFamily="18" charset="0"/>
              </a:rPr>
              <a:t>Herramienta genética usada</a:t>
            </a:r>
          </a:p>
          <a:p>
            <a:pPr lvl="0" algn="just" rtl="0">
              <a:spcBef>
                <a:spcPts val="0"/>
              </a:spcBef>
              <a:buNone/>
            </a:pPr>
            <a:endParaRPr sz="1800" dirty="0">
              <a:solidFill>
                <a:schemeClr val="dk1"/>
              </a:solidFill>
              <a:latin typeface="Georgia" pitchFamily="18" charset="0"/>
            </a:endParaRPr>
          </a:p>
          <a:p>
            <a:pPr lvl="0" algn="just" rtl="0">
              <a:spcBef>
                <a:spcPts val="0"/>
              </a:spcBef>
              <a:buNone/>
            </a:pPr>
            <a:endParaRPr dirty="0">
              <a:latin typeface="Georgia" pitchFamily="18" charset="0"/>
            </a:endParaRPr>
          </a:p>
        </p:txBody>
      </p:sp>
      <p:sp>
        <p:nvSpPr>
          <p:cNvPr id="17" name="Shape 113"/>
          <p:cNvSpPr txBox="1"/>
          <p:nvPr/>
        </p:nvSpPr>
        <p:spPr>
          <a:xfrm>
            <a:off x="827584" y="332656"/>
            <a:ext cx="7725000" cy="5578200"/>
          </a:xfrm>
          <a:prstGeom prst="rect">
            <a:avLst/>
          </a:prstGeom>
          <a:noFill/>
          <a:ln>
            <a:noFill/>
          </a:ln>
        </p:spPr>
        <p:txBody>
          <a:bodyPr lIns="91425" tIns="91425" rIns="91425" bIns="91425" anchor="t" anchorCtr="0">
            <a:noAutofit/>
          </a:bodyPr>
          <a:lstStyle/>
          <a:p>
            <a:pPr lvl="0" algn="just">
              <a:spcBef>
                <a:spcPts val="0"/>
              </a:spcBef>
              <a:buClr>
                <a:schemeClr val="dk1"/>
              </a:buClr>
              <a:buSzPct val="61111"/>
              <a:buFont typeface="Arial"/>
              <a:buNone/>
            </a:pPr>
            <a:r>
              <a:rPr lang="es-ES" sz="1800" u="sng" dirty="0" smtClean="0">
                <a:solidFill>
                  <a:schemeClr val="dk1"/>
                </a:solidFill>
                <a:latin typeface="Georgia" pitchFamily="18" charset="0"/>
              </a:rPr>
              <a:t>Base de datos sobre acciones </a:t>
            </a:r>
            <a:r>
              <a:rPr lang="es-ES" sz="1800" u="sng" dirty="0">
                <a:solidFill>
                  <a:schemeClr val="dk1"/>
                </a:solidFill>
                <a:latin typeface="Georgia" pitchFamily="18" charset="0"/>
              </a:rPr>
              <a:t>de restitución de plantas en España</a:t>
            </a:r>
          </a:p>
          <a:p>
            <a:pPr marL="1828800" lvl="0" indent="-228600" algn="just">
              <a:spcBef>
                <a:spcPts val="0"/>
              </a:spcBef>
              <a:buClr>
                <a:schemeClr val="dk1"/>
              </a:buClr>
              <a:buChar char="●"/>
            </a:pPr>
            <a:endParaRPr lang="es-ES" dirty="0" smtClean="0">
              <a:solidFill>
                <a:schemeClr val="dk1"/>
              </a:solidFill>
              <a:latin typeface="Georgia" pitchFamily="18" charset="0"/>
            </a:endParaRPr>
          </a:p>
          <a:p>
            <a:pPr marL="1828800" lvl="0" indent="-228600" algn="just">
              <a:spcBef>
                <a:spcPts val="0"/>
              </a:spcBef>
              <a:buClr>
                <a:schemeClr val="dk1"/>
              </a:buClr>
              <a:buChar char="●"/>
            </a:pPr>
            <a:r>
              <a:rPr lang="es-ES" dirty="0" smtClean="0">
                <a:solidFill>
                  <a:schemeClr val="dk1"/>
                </a:solidFill>
                <a:latin typeface="Georgia" pitchFamily="18" charset="0"/>
              </a:rPr>
              <a:t>Especie</a:t>
            </a:r>
            <a:endParaRPr lang="es-ES" dirty="0">
              <a:solidFill>
                <a:schemeClr val="dk1"/>
              </a:solidFill>
              <a:latin typeface="Georgia" pitchFamily="18" charset="0"/>
            </a:endParaRPr>
          </a:p>
          <a:p>
            <a:pPr marL="1828800" lvl="0" indent="-228600" algn="just">
              <a:spcBef>
                <a:spcPts val="0"/>
              </a:spcBef>
              <a:buClr>
                <a:schemeClr val="dk1"/>
              </a:buClr>
              <a:buChar char="●"/>
            </a:pPr>
            <a:r>
              <a:rPr lang="es-ES" dirty="0">
                <a:solidFill>
                  <a:schemeClr val="dk1"/>
                </a:solidFill>
                <a:latin typeface="Georgia" pitchFamily="18" charset="0"/>
              </a:rPr>
              <a:t>Familia</a:t>
            </a:r>
          </a:p>
          <a:p>
            <a:pPr marL="1828800" lvl="0" indent="-228600" algn="just" rtl="0">
              <a:spcBef>
                <a:spcPts val="0"/>
              </a:spcBef>
              <a:buClr>
                <a:schemeClr val="dk1"/>
              </a:buClr>
              <a:buChar char="●"/>
            </a:pPr>
            <a:r>
              <a:rPr lang="es-ES" dirty="0">
                <a:solidFill>
                  <a:schemeClr val="dk1"/>
                </a:solidFill>
                <a:latin typeface="Georgia" pitchFamily="18" charset="0"/>
              </a:rPr>
              <a:t>Publicación</a:t>
            </a:r>
          </a:p>
          <a:p>
            <a:pPr marL="1828800" lvl="0" indent="-228600" algn="just">
              <a:spcBef>
                <a:spcPts val="0"/>
              </a:spcBef>
              <a:buClr>
                <a:schemeClr val="dk1"/>
              </a:buClr>
              <a:buChar char="●"/>
            </a:pPr>
            <a:r>
              <a:rPr lang="es-ES" dirty="0">
                <a:solidFill>
                  <a:schemeClr val="dk1"/>
                </a:solidFill>
                <a:latin typeface="Georgia" pitchFamily="18" charset="0"/>
              </a:rPr>
              <a:t>Éxito</a:t>
            </a:r>
          </a:p>
          <a:p>
            <a:pPr marL="1828800" lvl="0" indent="-228600" algn="just">
              <a:spcBef>
                <a:spcPts val="0"/>
              </a:spcBef>
              <a:buClr>
                <a:schemeClr val="dk1"/>
              </a:buClr>
              <a:buChar char="●"/>
            </a:pPr>
            <a:r>
              <a:rPr lang="es-ES" dirty="0">
                <a:solidFill>
                  <a:schemeClr val="dk1"/>
                </a:solidFill>
                <a:latin typeface="Georgia" pitchFamily="18" charset="0"/>
              </a:rPr>
              <a:t>¿Cómo se mide el éxito?</a:t>
            </a:r>
          </a:p>
          <a:p>
            <a:pPr marL="1828800" lvl="0" indent="-228600" algn="just">
              <a:spcBef>
                <a:spcPts val="0"/>
              </a:spcBef>
              <a:buClr>
                <a:schemeClr val="dk1"/>
              </a:buClr>
              <a:buChar char="●"/>
            </a:pPr>
            <a:r>
              <a:rPr lang="es-ES" dirty="0">
                <a:solidFill>
                  <a:schemeClr val="dk1"/>
                </a:solidFill>
                <a:latin typeface="Georgia" pitchFamily="18" charset="0"/>
              </a:rPr>
              <a:t>Categoría</a:t>
            </a:r>
          </a:p>
          <a:p>
            <a:pPr marL="1828800" lvl="0" indent="-228600" algn="just" rtl="0">
              <a:spcBef>
                <a:spcPts val="0"/>
              </a:spcBef>
              <a:buClr>
                <a:schemeClr val="dk1"/>
              </a:buClr>
              <a:buChar char="●"/>
            </a:pPr>
            <a:r>
              <a:rPr lang="es-ES" dirty="0" smtClean="0">
                <a:solidFill>
                  <a:schemeClr val="dk1"/>
                </a:solidFill>
                <a:latin typeface="Georgia" pitchFamily="18" charset="0"/>
              </a:rPr>
              <a:t>Duración</a:t>
            </a:r>
            <a:endParaRPr lang="es-ES" dirty="0">
              <a:solidFill>
                <a:schemeClr val="dk1"/>
              </a:solidFill>
              <a:latin typeface="Georgia" pitchFamily="18" charset="0"/>
            </a:endParaRPr>
          </a:p>
          <a:p>
            <a:pPr marL="1828800" lvl="0" indent="-228600" algn="just">
              <a:spcBef>
                <a:spcPts val="0"/>
              </a:spcBef>
              <a:buClr>
                <a:schemeClr val="dk1"/>
              </a:buClr>
              <a:buChar char="●"/>
            </a:pPr>
            <a:r>
              <a:rPr lang="es-ES" dirty="0">
                <a:solidFill>
                  <a:schemeClr val="dk1"/>
                </a:solidFill>
                <a:latin typeface="Georgia" pitchFamily="18" charset="0"/>
              </a:rPr>
              <a:t>Año de inicio</a:t>
            </a:r>
          </a:p>
          <a:p>
            <a:pPr lvl="0" algn="just">
              <a:spcBef>
                <a:spcPts val="0"/>
              </a:spcBef>
              <a:buNone/>
            </a:pPr>
            <a:endParaRPr dirty="0">
              <a:solidFill>
                <a:schemeClr val="dk1"/>
              </a:solidFill>
              <a:latin typeface="Georgia" pitchFamily="18" charset="0"/>
            </a:endParaRPr>
          </a:p>
          <a:p>
            <a:pPr lvl="0" algn="just">
              <a:spcBef>
                <a:spcPts val="0"/>
              </a:spcBef>
              <a:buNone/>
            </a:pPr>
            <a:endParaRPr dirty="0">
              <a:latin typeface="Georgia" pitchFamily="18" charset="0"/>
            </a:endParaRPr>
          </a:p>
        </p:txBody>
      </p:sp>
      <p:pic>
        <p:nvPicPr>
          <p:cNvPr id="19" name="Picture 4"/>
          <p:cNvPicPr>
            <a:picLocks noChangeAspect="1" noChangeArrowheads="1"/>
          </p:cNvPicPr>
          <p:nvPr/>
        </p:nvPicPr>
        <p:blipFill>
          <a:blip r:embed="rId4"/>
          <a:srcRect t="11914" r="919" b="10937"/>
          <a:stretch>
            <a:fillRect/>
          </a:stretch>
        </p:blipFill>
        <p:spPr bwMode="auto">
          <a:xfrm>
            <a:off x="526762" y="3068960"/>
            <a:ext cx="8617237" cy="3789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grpSp>
        <p:nvGrpSpPr>
          <p:cNvPr id="2" name="28 Grupo"/>
          <p:cNvGrpSpPr/>
          <p:nvPr/>
        </p:nvGrpSpPr>
        <p:grpSpPr>
          <a:xfrm>
            <a:off x="-1" y="0"/>
            <a:ext cx="8779245" cy="6858000"/>
            <a:chOff x="-1" y="0"/>
            <a:chExt cx="8779245" cy="6858000"/>
          </a:xfrm>
        </p:grpSpPr>
        <p:grpSp>
          <p:nvGrpSpPr>
            <p:cNvPr id="3" name="15 Grupo"/>
            <p:cNvGrpSpPr/>
            <p:nvPr/>
          </p:nvGrpSpPr>
          <p:grpSpPr>
            <a:xfrm>
              <a:off x="714348" y="420054"/>
              <a:ext cx="8064896" cy="1080120"/>
              <a:chOff x="714348" y="0"/>
              <a:chExt cx="8064896" cy="1080120"/>
            </a:xfrm>
          </p:grpSpPr>
          <p:sp>
            <p:nvSpPr>
              <p:cNvPr id="7"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5"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4" name="27 Grupo"/>
            <p:cNvGrpSpPr/>
            <p:nvPr/>
          </p:nvGrpSpPr>
          <p:grpSpPr>
            <a:xfrm>
              <a:off x="-1" y="0"/>
              <a:ext cx="518597" cy="6858000"/>
              <a:chOff x="-1" y="0"/>
              <a:chExt cx="518597" cy="6858000"/>
            </a:xfrm>
          </p:grpSpPr>
          <p:pic>
            <p:nvPicPr>
              <p:cNvPr id="3993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8" name="17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pic>
        <p:nvPicPr>
          <p:cNvPr id="39942" name="Picture 6"/>
          <p:cNvPicPr>
            <a:picLocks noChangeAspect="1" noChangeArrowheads="1"/>
          </p:cNvPicPr>
          <p:nvPr/>
        </p:nvPicPr>
        <p:blipFill>
          <a:blip r:embed="rId4"/>
          <a:srcRect t="-6510"/>
          <a:stretch>
            <a:fillRect/>
          </a:stretch>
        </p:blipFill>
        <p:spPr bwMode="auto">
          <a:xfrm>
            <a:off x="1071538" y="3815846"/>
            <a:ext cx="3891038" cy="2376000"/>
          </a:xfrm>
          <a:prstGeom prst="roundRect">
            <a:avLst>
              <a:gd name="adj" fmla="val 8594"/>
            </a:avLst>
          </a:prstGeom>
          <a:solidFill>
            <a:schemeClr val="bg1"/>
          </a:solidFill>
          <a:ln>
            <a:noFill/>
          </a:ln>
          <a:effectLst>
            <a:reflection blurRad="12700" stA="38000" endPos="28000" dist="5000" dir="5400000" sy="-100000" algn="bl" rotWithShape="0"/>
          </a:effectLst>
        </p:spPr>
      </p:pic>
      <p:pic>
        <p:nvPicPr>
          <p:cNvPr id="39943" name="Picture 7"/>
          <p:cNvPicPr>
            <a:picLocks noChangeAspect="1" noChangeArrowheads="1"/>
          </p:cNvPicPr>
          <p:nvPr/>
        </p:nvPicPr>
        <p:blipFill>
          <a:blip r:embed="rId5"/>
          <a:srcRect l="7092" r="6028" b="-6401"/>
          <a:stretch>
            <a:fillRect/>
          </a:stretch>
        </p:blipFill>
        <p:spPr bwMode="auto">
          <a:xfrm>
            <a:off x="5214942" y="3800495"/>
            <a:ext cx="3500462" cy="2374901"/>
          </a:xfrm>
          <a:prstGeom prst="roundRect">
            <a:avLst>
              <a:gd name="adj" fmla="val 8594"/>
            </a:avLst>
          </a:prstGeom>
          <a:solidFill>
            <a:schemeClr val="bg1"/>
          </a:solidFill>
          <a:ln>
            <a:noFill/>
          </a:ln>
          <a:effectLst>
            <a:reflection blurRad="12700" stA="38000" endPos="28000" dist="5000" dir="5400000" sy="-100000" algn="bl" rotWithShape="0"/>
          </a:effectLst>
        </p:spPr>
      </p:pic>
      <p:sp>
        <p:nvSpPr>
          <p:cNvPr id="26" name="25 Rectángulo redondeado"/>
          <p:cNvSpPr/>
          <p:nvPr/>
        </p:nvSpPr>
        <p:spPr>
          <a:xfrm>
            <a:off x="1214414" y="1857364"/>
            <a:ext cx="7143800" cy="1643074"/>
          </a:xfrm>
          <a:prstGeom prst="roundRect">
            <a:avLst/>
          </a:prstGeom>
          <a:ln>
            <a:solidFill>
              <a:schemeClr val="accent3">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457200" lvl="0" indent="-228600">
              <a:spcAft>
                <a:spcPts val="1200"/>
              </a:spcAft>
            </a:pPr>
            <a:r>
              <a:rPr lang="es-ES" sz="2000" u="sng" dirty="0" smtClean="0">
                <a:latin typeface="Georgia" pitchFamily="18" charset="0"/>
                <a:cs typeface="Calibri" pitchFamily="34" charset="0"/>
              </a:rPr>
              <a:t>67 especies con acciones de restitución</a:t>
            </a:r>
            <a:r>
              <a:rPr lang="es-ES" sz="2000" dirty="0" smtClean="0">
                <a:latin typeface="Georgia" pitchFamily="18" charset="0"/>
                <a:cs typeface="Calibri" pitchFamily="34" charset="0"/>
              </a:rPr>
              <a:t>:</a:t>
            </a:r>
          </a:p>
          <a:p>
            <a:pPr marL="914400" lvl="1" indent="-228600">
              <a:spcAft>
                <a:spcPts val="600"/>
              </a:spcAft>
              <a:buChar char="-"/>
            </a:pPr>
            <a:r>
              <a:rPr lang="es-ES" sz="2000" dirty="0" smtClean="0">
                <a:latin typeface="Georgia" pitchFamily="18" charset="0"/>
                <a:cs typeface="Calibri" pitchFamily="34" charset="0"/>
              </a:rPr>
              <a:t>59 Comunidad Valenciana</a:t>
            </a:r>
          </a:p>
          <a:p>
            <a:pPr marL="914400" lvl="1" indent="-228600">
              <a:spcAft>
                <a:spcPts val="600"/>
              </a:spcAft>
              <a:buChar char="-"/>
            </a:pPr>
            <a:r>
              <a:rPr lang="es-ES" sz="2000" dirty="0" smtClean="0">
                <a:latin typeface="Georgia" pitchFamily="18" charset="0"/>
                <a:cs typeface="Calibri" pitchFamily="34" charset="0"/>
              </a:rPr>
              <a:t>8 Murcia</a:t>
            </a:r>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9" name="Shape 129"/>
          <p:cNvSpPr txBox="1"/>
          <p:nvPr/>
        </p:nvSpPr>
        <p:spPr>
          <a:xfrm>
            <a:off x="801840" y="1928802"/>
            <a:ext cx="5913300" cy="2143140"/>
          </a:xfrm>
          <a:prstGeom prst="rect">
            <a:avLst/>
          </a:prstGeom>
          <a:noFill/>
          <a:ln>
            <a:noFill/>
          </a:ln>
        </p:spPr>
        <p:txBody>
          <a:bodyPr lIns="91425" tIns="91425" rIns="91425" bIns="91425" anchor="t" anchorCtr="0">
            <a:noAutofit/>
          </a:bodyPr>
          <a:lstStyle/>
          <a:p>
            <a:pPr marR="0" lvl="0" algn="l" rtl="0">
              <a:lnSpc>
                <a:spcPct val="100000"/>
              </a:lnSpc>
              <a:spcBef>
                <a:spcPts val="0"/>
              </a:spcBef>
              <a:spcAft>
                <a:spcPts val="1800"/>
              </a:spcAft>
              <a:buNone/>
            </a:pPr>
            <a:r>
              <a:rPr lang="es-ES" sz="1800" b="1" dirty="0">
                <a:latin typeface="Georgia" pitchFamily="18" charset="0"/>
              </a:rPr>
              <a:t>¿Familias con más acciones de restitución</a:t>
            </a:r>
            <a:r>
              <a:rPr lang="es-ES" sz="1800" b="1" dirty="0" smtClean="0">
                <a:latin typeface="Georgia" pitchFamily="18" charset="0"/>
              </a:rPr>
              <a:t>?</a:t>
            </a:r>
            <a:endParaRPr sz="1800">
              <a:latin typeface="Georgia" pitchFamily="18" charset="0"/>
            </a:endParaRPr>
          </a:p>
          <a:p>
            <a:pPr marL="457200" marR="0" lvl="0" indent="-330200" algn="l" rtl="0">
              <a:lnSpc>
                <a:spcPct val="100000"/>
              </a:lnSpc>
              <a:spcBef>
                <a:spcPts val="0"/>
              </a:spcBef>
              <a:spcAft>
                <a:spcPts val="600"/>
              </a:spcAft>
              <a:buSzPct val="100000"/>
              <a:buChar char="-"/>
            </a:pPr>
            <a:r>
              <a:rPr lang="es-ES" sz="1800" dirty="0" err="1">
                <a:latin typeface="Georgia" pitchFamily="18" charset="0"/>
              </a:rPr>
              <a:t>Asteraceae</a:t>
            </a:r>
            <a:endParaRPr lang="es-ES" sz="1800" dirty="0">
              <a:latin typeface="Georgia" pitchFamily="18" charset="0"/>
            </a:endParaRPr>
          </a:p>
          <a:p>
            <a:pPr marL="457200" marR="0" lvl="0" indent="-330200" algn="l" rtl="0">
              <a:lnSpc>
                <a:spcPct val="100000"/>
              </a:lnSpc>
              <a:spcBef>
                <a:spcPts val="0"/>
              </a:spcBef>
              <a:spcAft>
                <a:spcPts val="600"/>
              </a:spcAft>
              <a:buSzPct val="100000"/>
              <a:buChar char="-"/>
            </a:pPr>
            <a:r>
              <a:rPr lang="es-ES" sz="1800" dirty="0" err="1">
                <a:latin typeface="Georgia" pitchFamily="18" charset="0"/>
              </a:rPr>
              <a:t>Caryophyllaceae</a:t>
            </a:r>
            <a:endParaRPr lang="es-ES" sz="1800" dirty="0">
              <a:latin typeface="Georgia" pitchFamily="18" charset="0"/>
            </a:endParaRPr>
          </a:p>
          <a:p>
            <a:pPr marL="457200" marR="0" lvl="0" indent="-330200" algn="l" rtl="0">
              <a:lnSpc>
                <a:spcPct val="100000"/>
              </a:lnSpc>
              <a:spcBef>
                <a:spcPts val="0"/>
              </a:spcBef>
              <a:spcAft>
                <a:spcPts val="600"/>
              </a:spcAft>
              <a:buSzPct val="100000"/>
              <a:buChar char="-"/>
            </a:pPr>
            <a:r>
              <a:rPr lang="es-ES" sz="1800" dirty="0" err="1">
                <a:latin typeface="Georgia" pitchFamily="18" charset="0"/>
              </a:rPr>
              <a:t>Lamiaceae</a:t>
            </a:r>
            <a:endParaRPr lang="es-ES" sz="1800" dirty="0">
              <a:latin typeface="Georgia" pitchFamily="18" charset="0"/>
            </a:endParaRPr>
          </a:p>
          <a:p>
            <a:pPr marL="457200" marR="0" lvl="0" indent="-330200" algn="l" rtl="0">
              <a:lnSpc>
                <a:spcPct val="100000"/>
              </a:lnSpc>
              <a:spcBef>
                <a:spcPts val="0"/>
              </a:spcBef>
              <a:spcAft>
                <a:spcPts val="1800"/>
              </a:spcAft>
              <a:buSzPct val="100000"/>
              <a:buChar char="-"/>
            </a:pPr>
            <a:r>
              <a:rPr lang="es-ES" sz="1800" dirty="0" err="1" smtClean="0">
                <a:latin typeface="Georgia" pitchFamily="18" charset="0"/>
              </a:rPr>
              <a:t>Plumbaginaceae</a:t>
            </a:r>
            <a:r>
              <a:rPr lang="es-ES" sz="1800" dirty="0" smtClean="0">
                <a:latin typeface="Georgia" pitchFamily="18" charset="0"/>
              </a:rPr>
              <a:t>   </a:t>
            </a:r>
            <a:endParaRPr sz="1800">
              <a:latin typeface="Georgia" pitchFamily="18" charset="0"/>
            </a:endParaRPr>
          </a:p>
        </p:txBody>
      </p:sp>
      <p:grpSp>
        <p:nvGrpSpPr>
          <p:cNvPr id="36" name="35 Grupo"/>
          <p:cNvGrpSpPr/>
          <p:nvPr/>
        </p:nvGrpSpPr>
        <p:grpSpPr>
          <a:xfrm>
            <a:off x="4867288" y="4391560"/>
            <a:ext cx="2028300" cy="1818838"/>
            <a:chOff x="4721102" y="4391560"/>
            <a:chExt cx="2028300" cy="1818838"/>
          </a:xfrm>
        </p:grpSpPr>
        <p:pic>
          <p:nvPicPr>
            <p:cNvPr id="130" name="Shape 130" descr="Centaurea_lagascae_3.jpg"/>
            <p:cNvPicPr preferRelativeResize="0"/>
            <p:nvPr/>
          </p:nvPicPr>
          <p:blipFill rotWithShape="1">
            <a:blip r:embed="rId3">
              <a:alphaModFix/>
            </a:blip>
            <a:srcRect l="3215" t="-8270" r="5211" b="12658"/>
            <a:stretch/>
          </p:blipFill>
          <p:spPr>
            <a:xfrm>
              <a:off x="4721102" y="4391560"/>
              <a:ext cx="1857388" cy="1387671"/>
            </a:xfrm>
            <a:prstGeom prst="rect">
              <a:avLst/>
            </a:prstGeom>
            <a:noFill/>
            <a:ln>
              <a:noFill/>
            </a:ln>
          </p:spPr>
        </p:pic>
        <p:sp>
          <p:nvSpPr>
            <p:cNvPr id="131" name="Shape 131"/>
            <p:cNvSpPr txBox="1"/>
            <p:nvPr/>
          </p:nvSpPr>
          <p:spPr>
            <a:xfrm>
              <a:off x="4721102" y="5744498"/>
              <a:ext cx="2028300" cy="465900"/>
            </a:xfrm>
            <a:prstGeom prst="rect">
              <a:avLst/>
            </a:prstGeom>
            <a:noFill/>
            <a:ln>
              <a:noFill/>
            </a:ln>
          </p:spPr>
          <p:txBody>
            <a:bodyPr lIns="91425" tIns="91425" rIns="91425" bIns="91425" anchor="t" anchorCtr="0">
              <a:noAutofit/>
            </a:bodyPr>
            <a:lstStyle/>
            <a:p>
              <a:pPr lvl="0">
                <a:spcBef>
                  <a:spcPts val="0"/>
                </a:spcBef>
                <a:buNone/>
              </a:pPr>
              <a:r>
                <a:rPr lang="es-ES" i="1" dirty="0"/>
                <a:t>Centaurea </a:t>
              </a:r>
              <a:r>
                <a:rPr lang="es-ES" i="1" dirty="0" err="1"/>
                <a:t>lagascae</a:t>
              </a:r>
              <a:r>
                <a:rPr lang="es-ES" dirty="0"/>
                <a:t> (</a:t>
              </a:r>
              <a:r>
                <a:rPr lang="es-ES" dirty="0" err="1"/>
                <a:t>Asteraceae</a:t>
              </a:r>
              <a:r>
                <a:rPr lang="es-ES" dirty="0"/>
                <a:t>)</a:t>
              </a:r>
            </a:p>
          </p:txBody>
        </p:sp>
      </p:grpSp>
      <p:grpSp>
        <p:nvGrpSpPr>
          <p:cNvPr id="34" name="33 Grupo"/>
          <p:cNvGrpSpPr/>
          <p:nvPr/>
        </p:nvGrpSpPr>
        <p:grpSpPr>
          <a:xfrm>
            <a:off x="695971" y="4495242"/>
            <a:ext cx="1875765" cy="1915883"/>
            <a:chOff x="695971" y="4495242"/>
            <a:chExt cx="1875765" cy="1915883"/>
          </a:xfrm>
        </p:grpSpPr>
        <p:pic>
          <p:nvPicPr>
            <p:cNvPr id="132" name="Shape 132"/>
            <p:cNvPicPr preferRelativeResize="0"/>
            <p:nvPr/>
          </p:nvPicPr>
          <p:blipFill>
            <a:blip r:embed="rId4">
              <a:alphaModFix/>
            </a:blip>
            <a:stretch>
              <a:fillRect/>
            </a:stretch>
          </p:blipFill>
          <p:spPr>
            <a:xfrm>
              <a:off x="695971" y="4495242"/>
              <a:ext cx="1875765" cy="1273125"/>
            </a:xfrm>
            <a:prstGeom prst="rect">
              <a:avLst/>
            </a:prstGeom>
            <a:noFill/>
            <a:ln>
              <a:noFill/>
            </a:ln>
          </p:spPr>
        </p:pic>
        <p:sp>
          <p:nvSpPr>
            <p:cNvPr id="133" name="Shape 133"/>
            <p:cNvSpPr txBox="1"/>
            <p:nvPr/>
          </p:nvSpPr>
          <p:spPr>
            <a:xfrm>
              <a:off x="695971" y="5647625"/>
              <a:ext cx="1857388" cy="763500"/>
            </a:xfrm>
            <a:prstGeom prst="rect">
              <a:avLst/>
            </a:prstGeom>
            <a:noFill/>
            <a:ln>
              <a:noFill/>
            </a:ln>
          </p:spPr>
          <p:txBody>
            <a:bodyPr lIns="91425" tIns="91425" rIns="91425" bIns="91425" anchor="ctr" anchorCtr="0">
              <a:noAutofit/>
            </a:bodyPr>
            <a:lstStyle/>
            <a:p>
              <a:pPr lvl="0" rtl="0">
                <a:spcBef>
                  <a:spcPts val="0"/>
                </a:spcBef>
                <a:buNone/>
              </a:pPr>
              <a:r>
                <a:rPr lang="es-ES" i="1" dirty="0">
                  <a:solidFill>
                    <a:schemeClr val="dk1"/>
                  </a:solidFill>
                </a:rPr>
                <a:t>Silene </a:t>
              </a:r>
              <a:r>
                <a:rPr lang="es-ES" i="1" dirty="0" err="1">
                  <a:solidFill>
                    <a:schemeClr val="dk1"/>
                  </a:solidFill>
                </a:rPr>
                <a:t>hifacensis</a:t>
              </a:r>
              <a:r>
                <a:rPr lang="es-ES" i="1" dirty="0">
                  <a:solidFill>
                    <a:schemeClr val="dk1"/>
                  </a:solidFill>
                </a:rPr>
                <a:t> </a:t>
              </a:r>
              <a:r>
                <a:rPr lang="es-ES" dirty="0">
                  <a:solidFill>
                    <a:schemeClr val="dk1"/>
                  </a:solidFill>
                </a:rPr>
                <a:t>(</a:t>
              </a:r>
              <a:r>
                <a:rPr lang="es-ES" dirty="0" err="1">
                  <a:solidFill>
                    <a:schemeClr val="dk1"/>
                  </a:solidFill>
                </a:rPr>
                <a:t>Caryophyllaceae</a:t>
              </a:r>
              <a:r>
                <a:rPr lang="es-ES" dirty="0">
                  <a:solidFill>
                    <a:schemeClr val="dk1"/>
                  </a:solidFill>
                </a:rPr>
                <a:t>)</a:t>
              </a:r>
            </a:p>
          </p:txBody>
        </p:sp>
      </p:grpSp>
      <p:grpSp>
        <p:nvGrpSpPr>
          <p:cNvPr id="35" name="34 Grupo"/>
          <p:cNvGrpSpPr/>
          <p:nvPr/>
        </p:nvGrpSpPr>
        <p:grpSpPr>
          <a:xfrm>
            <a:off x="2777335" y="4500570"/>
            <a:ext cx="1937541" cy="1943780"/>
            <a:chOff x="2491583" y="4500570"/>
            <a:chExt cx="1937541" cy="1943780"/>
          </a:xfrm>
        </p:grpSpPr>
        <p:pic>
          <p:nvPicPr>
            <p:cNvPr id="134" name="Shape 134"/>
            <p:cNvPicPr preferRelativeResize="0"/>
            <p:nvPr/>
          </p:nvPicPr>
          <p:blipFill>
            <a:blip r:embed="rId5">
              <a:alphaModFix/>
            </a:blip>
            <a:stretch>
              <a:fillRect/>
            </a:stretch>
          </p:blipFill>
          <p:spPr>
            <a:xfrm>
              <a:off x="2491583" y="4500570"/>
              <a:ext cx="1875767" cy="1273138"/>
            </a:xfrm>
            <a:prstGeom prst="rect">
              <a:avLst/>
            </a:prstGeom>
            <a:noFill/>
            <a:ln>
              <a:noFill/>
            </a:ln>
          </p:spPr>
        </p:pic>
        <p:sp>
          <p:nvSpPr>
            <p:cNvPr id="135" name="Shape 135"/>
            <p:cNvSpPr txBox="1"/>
            <p:nvPr/>
          </p:nvSpPr>
          <p:spPr>
            <a:xfrm>
              <a:off x="2491583" y="5680850"/>
              <a:ext cx="1937541" cy="763500"/>
            </a:xfrm>
            <a:prstGeom prst="rect">
              <a:avLst/>
            </a:prstGeom>
            <a:noFill/>
            <a:ln>
              <a:noFill/>
            </a:ln>
          </p:spPr>
          <p:txBody>
            <a:bodyPr lIns="91425" tIns="91425" rIns="91425" bIns="91425" anchor="ctr" anchorCtr="0">
              <a:noAutofit/>
            </a:bodyPr>
            <a:lstStyle/>
            <a:p>
              <a:pPr lvl="0" rtl="0">
                <a:spcBef>
                  <a:spcPts val="0"/>
                </a:spcBef>
                <a:buNone/>
              </a:pPr>
              <a:r>
                <a:rPr lang="es-ES" i="1" dirty="0" err="1">
                  <a:solidFill>
                    <a:schemeClr val="dk1"/>
                  </a:solidFill>
                </a:rPr>
                <a:t>Limonium</a:t>
              </a:r>
              <a:r>
                <a:rPr lang="es-ES" i="1" dirty="0">
                  <a:solidFill>
                    <a:schemeClr val="dk1"/>
                  </a:solidFill>
                </a:rPr>
                <a:t> </a:t>
              </a:r>
              <a:r>
                <a:rPr lang="es-ES" i="1" dirty="0" err="1">
                  <a:solidFill>
                    <a:schemeClr val="dk1"/>
                  </a:solidFill>
                </a:rPr>
                <a:t>perplexum</a:t>
              </a:r>
              <a:r>
                <a:rPr lang="es-ES" i="1" dirty="0">
                  <a:solidFill>
                    <a:schemeClr val="dk1"/>
                  </a:solidFill>
                </a:rPr>
                <a:t> </a:t>
              </a:r>
              <a:r>
                <a:rPr lang="es-ES" dirty="0">
                  <a:solidFill>
                    <a:schemeClr val="dk1"/>
                  </a:solidFill>
                </a:rPr>
                <a:t>(</a:t>
              </a:r>
              <a:r>
                <a:rPr lang="es-ES" dirty="0" err="1">
                  <a:solidFill>
                    <a:schemeClr val="dk1"/>
                  </a:solidFill>
                </a:rPr>
                <a:t>Plumbaginaceae</a:t>
              </a:r>
              <a:r>
                <a:rPr lang="es-ES" dirty="0">
                  <a:solidFill>
                    <a:schemeClr val="dk1"/>
                  </a:solidFill>
                </a:rPr>
                <a:t>)</a:t>
              </a:r>
            </a:p>
          </p:txBody>
        </p:sp>
      </p:grpSp>
      <p:grpSp>
        <p:nvGrpSpPr>
          <p:cNvPr id="37" name="36 Grupo"/>
          <p:cNvGrpSpPr/>
          <p:nvPr/>
        </p:nvGrpSpPr>
        <p:grpSpPr>
          <a:xfrm>
            <a:off x="6949968" y="4500570"/>
            <a:ext cx="2028300" cy="1734688"/>
            <a:chOff x="6916102" y="4500570"/>
            <a:chExt cx="2028300" cy="1734688"/>
          </a:xfrm>
        </p:grpSpPr>
        <p:pic>
          <p:nvPicPr>
            <p:cNvPr id="136" name="Shape 136"/>
            <p:cNvPicPr preferRelativeResize="0"/>
            <p:nvPr/>
          </p:nvPicPr>
          <p:blipFill rotWithShape="1">
            <a:blip r:embed="rId6">
              <a:alphaModFix/>
            </a:blip>
            <a:srcRect t="11645" r="8426"/>
            <a:stretch/>
          </p:blipFill>
          <p:spPr>
            <a:xfrm>
              <a:off x="6916102" y="4500570"/>
              <a:ext cx="1857388" cy="1285849"/>
            </a:xfrm>
            <a:prstGeom prst="rect">
              <a:avLst/>
            </a:prstGeom>
            <a:noFill/>
            <a:ln>
              <a:noFill/>
            </a:ln>
          </p:spPr>
        </p:pic>
        <p:sp>
          <p:nvSpPr>
            <p:cNvPr id="137" name="Shape 137"/>
            <p:cNvSpPr txBox="1"/>
            <p:nvPr/>
          </p:nvSpPr>
          <p:spPr>
            <a:xfrm>
              <a:off x="6916102" y="5769358"/>
              <a:ext cx="2028300" cy="465900"/>
            </a:xfrm>
            <a:prstGeom prst="rect">
              <a:avLst/>
            </a:prstGeom>
            <a:noFill/>
            <a:ln>
              <a:noFill/>
            </a:ln>
          </p:spPr>
          <p:txBody>
            <a:bodyPr lIns="91425" tIns="91425" rIns="91425" bIns="91425" anchor="t" anchorCtr="0">
              <a:noAutofit/>
            </a:bodyPr>
            <a:lstStyle/>
            <a:p>
              <a:pPr lvl="0" rtl="0">
                <a:spcBef>
                  <a:spcPts val="0"/>
                </a:spcBef>
                <a:buNone/>
              </a:pPr>
              <a:r>
                <a:rPr lang="es-ES" i="1"/>
                <a:t>Cistus heterophyllus </a:t>
              </a:r>
              <a:r>
                <a:rPr lang="es-ES"/>
                <a:t>(Cistaceae)</a:t>
              </a:r>
            </a:p>
          </p:txBody>
        </p:sp>
      </p:grpSp>
      <p:sp>
        <p:nvSpPr>
          <p:cNvPr id="138" name="Shape 138"/>
          <p:cNvSpPr/>
          <p:nvPr/>
        </p:nvSpPr>
        <p:spPr>
          <a:xfrm>
            <a:off x="3357554" y="2561770"/>
            <a:ext cx="285752" cy="1271814"/>
          </a:xfrm>
          <a:prstGeom prst="rightBrace">
            <a:avLst>
              <a:gd name="adj1" fmla="val 8333"/>
              <a:gd name="adj2" fmla="val 50000"/>
            </a:avLst>
          </a:prstGeom>
          <a:ln>
            <a:solidFill>
              <a:schemeClr val="accent3">
                <a:lumMod val="75000"/>
              </a:schemeClr>
            </a:solidFill>
            <a:headEnd type="none" w="med" len="med"/>
            <a:tailEnd type="none" w="med" len="med"/>
          </a:ln>
        </p:spPr>
        <p:style>
          <a:lnRef idx="2">
            <a:schemeClr val="accent3"/>
          </a:lnRef>
          <a:fillRef idx="0">
            <a:schemeClr val="accent3"/>
          </a:fillRef>
          <a:effectRef idx="1">
            <a:schemeClr val="accent3"/>
          </a:effectRef>
          <a:fontRef idx="minor">
            <a:schemeClr val="tx1"/>
          </a:fontRef>
        </p:style>
        <p:txBody>
          <a:bodyPr lIns="91425" tIns="91425" rIns="91425" bIns="91425" anchor="ctr" anchorCtr="0">
            <a:noAutofit/>
          </a:bodyPr>
          <a:lstStyle/>
          <a:p>
            <a:pPr lvl="0">
              <a:spcBef>
                <a:spcPts val="0"/>
              </a:spcBef>
              <a:buNone/>
            </a:pPr>
            <a:endParaRPr/>
          </a:p>
        </p:txBody>
      </p:sp>
      <p:sp>
        <p:nvSpPr>
          <p:cNvPr id="139" name="Shape 139"/>
          <p:cNvSpPr/>
          <p:nvPr/>
        </p:nvSpPr>
        <p:spPr>
          <a:xfrm>
            <a:off x="6786578" y="2804187"/>
            <a:ext cx="314504" cy="767689"/>
          </a:xfrm>
          <a:prstGeom prst="rightBrace">
            <a:avLst>
              <a:gd name="adj1" fmla="val 8333"/>
              <a:gd name="adj2" fmla="val 50000"/>
            </a:avLst>
          </a:prstGeom>
          <a:ln>
            <a:solidFill>
              <a:schemeClr val="accent3">
                <a:lumMod val="75000"/>
              </a:schemeClr>
            </a:solidFill>
            <a:headEnd type="none" w="med" len="med"/>
            <a:tailEnd type="none" w="med" len="med"/>
          </a:ln>
        </p:spPr>
        <p:style>
          <a:lnRef idx="2">
            <a:schemeClr val="accent3"/>
          </a:lnRef>
          <a:fillRef idx="0">
            <a:schemeClr val="accent3"/>
          </a:fillRef>
          <a:effectRef idx="1">
            <a:schemeClr val="accent3"/>
          </a:effectRef>
          <a:fontRef idx="minor">
            <a:schemeClr val="tx1"/>
          </a:fontRef>
        </p:style>
        <p:txBody>
          <a:bodyPr lIns="91425" tIns="91425" rIns="91425" bIns="91425" anchor="ctr" anchorCtr="0">
            <a:noAutofit/>
          </a:bodyPr>
          <a:lstStyle/>
          <a:p>
            <a:pPr lvl="0">
              <a:spcBef>
                <a:spcPts val="0"/>
              </a:spcBef>
              <a:buNone/>
            </a:pPr>
            <a:endParaRPr/>
          </a:p>
        </p:txBody>
      </p:sp>
      <p:sp>
        <p:nvSpPr>
          <p:cNvPr id="140" name="Shape 140"/>
          <p:cNvSpPr txBox="1"/>
          <p:nvPr/>
        </p:nvSpPr>
        <p:spPr>
          <a:xfrm>
            <a:off x="3701150" y="3003277"/>
            <a:ext cx="1875900" cy="388800"/>
          </a:xfrm>
          <a:prstGeom prst="rect">
            <a:avLst/>
          </a:prstGeom>
          <a:noFill/>
          <a:ln>
            <a:noFill/>
          </a:ln>
        </p:spPr>
        <p:txBody>
          <a:bodyPr lIns="91425" tIns="91425" rIns="91425" bIns="91425" anchor="t" anchorCtr="0">
            <a:noAutofit/>
          </a:bodyPr>
          <a:lstStyle/>
          <a:p>
            <a:pPr lvl="0">
              <a:spcBef>
                <a:spcPts val="0"/>
              </a:spcBef>
              <a:buNone/>
            </a:pPr>
            <a:r>
              <a:rPr lang="es-ES" sz="1800" dirty="0">
                <a:latin typeface="Georgia" pitchFamily="18" charset="0"/>
              </a:rPr>
              <a:t>5 </a:t>
            </a:r>
            <a:r>
              <a:rPr lang="es-ES" sz="1800" dirty="0" err="1">
                <a:latin typeface="Georgia" pitchFamily="18" charset="0"/>
              </a:rPr>
              <a:t>ssp</a:t>
            </a:r>
            <a:r>
              <a:rPr lang="es-ES" sz="1800" dirty="0">
                <a:latin typeface="Georgia" pitchFamily="18" charset="0"/>
              </a:rPr>
              <a:t>.</a:t>
            </a:r>
          </a:p>
        </p:txBody>
      </p:sp>
      <p:sp>
        <p:nvSpPr>
          <p:cNvPr id="141" name="Shape 141"/>
          <p:cNvSpPr txBox="1"/>
          <p:nvPr/>
        </p:nvSpPr>
        <p:spPr>
          <a:xfrm>
            <a:off x="7268100" y="2993631"/>
            <a:ext cx="1875900" cy="388800"/>
          </a:xfrm>
          <a:prstGeom prst="rect">
            <a:avLst/>
          </a:prstGeom>
          <a:noFill/>
          <a:ln>
            <a:noFill/>
          </a:ln>
        </p:spPr>
        <p:txBody>
          <a:bodyPr lIns="91425" tIns="91425" rIns="91425" bIns="91425" anchor="t" anchorCtr="0">
            <a:noAutofit/>
          </a:bodyPr>
          <a:lstStyle/>
          <a:p>
            <a:pPr lvl="0" rtl="0">
              <a:spcBef>
                <a:spcPts val="0"/>
              </a:spcBef>
              <a:buNone/>
            </a:pPr>
            <a:r>
              <a:rPr lang="es-ES" sz="1800" dirty="0">
                <a:latin typeface="Georgia" pitchFamily="18" charset="0"/>
              </a:rPr>
              <a:t>4 </a:t>
            </a:r>
            <a:r>
              <a:rPr lang="es-ES" sz="1800" dirty="0" err="1">
                <a:latin typeface="Georgia" pitchFamily="18" charset="0"/>
              </a:rPr>
              <a:t>ssp</a:t>
            </a:r>
            <a:r>
              <a:rPr lang="es-ES" sz="1800" dirty="0">
                <a:latin typeface="Georgia" pitchFamily="18" charset="0"/>
              </a:rPr>
              <a:t>.</a:t>
            </a:r>
          </a:p>
        </p:txBody>
      </p:sp>
      <p:grpSp>
        <p:nvGrpSpPr>
          <p:cNvPr id="16" name="15 Grupo"/>
          <p:cNvGrpSpPr/>
          <p:nvPr/>
        </p:nvGrpSpPr>
        <p:grpSpPr>
          <a:xfrm>
            <a:off x="-1" y="0"/>
            <a:ext cx="8779245" cy="6858000"/>
            <a:chOff x="-1" y="0"/>
            <a:chExt cx="8779245" cy="6858000"/>
          </a:xfrm>
        </p:grpSpPr>
        <p:grpSp>
          <p:nvGrpSpPr>
            <p:cNvPr id="17" name="15 Grupo"/>
            <p:cNvGrpSpPr/>
            <p:nvPr/>
          </p:nvGrpSpPr>
          <p:grpSpPr>
            <a:xfrm>
              <a:off x="714348" y="420054"/>
              <a:ext cx="8064896" cy="1080120"/>
              <a:chOff x="714348" y="0"/>
              <a:chExt cx="8064896" cy="1080120"/>
            </a:xfrm>
          </p:grpSpPr>
          <p:sp>
            <p:nvSpPr>
              <p:cNvPr id="21"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22"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23"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8" name="27 Grupo"/>
            <p:cNvGrpSpPr/>
            <p:nvPr/>
          </p:nvGrpSpPr>
          <p:grpSpPr>
            <a:xfrm>
              <a:off x="-1" y="0"/>
              <a:ext cx="518597" cy="6858000"/>
              <a:chOff x="-1" y="0"/>
              <a:chExt cx="518597" cy="6858000"/>
            </a:xfrm>
          </p:grpSpPr>
          <p:pic>
            <p:nvPicPr>
              <p:cNvPr id="19" name="Picture 2" descr="Resultado de imagen de paisaje"/>
              <p:cNvPicPr>
                <a:picLocks noChangeAspect="1" noChangeArrowheads="1"/>
              </p:cNvPicPr>
              <p:nvPr/>
            </p:nvPicPr>
            <p:blipFill>
              <a:blip r:embed="rId7"/>
              <a:srcRect r="96316"/>
              <a:stretch>
                <a:fillRect/>
              </a:stretch>
            </p:blipFill>
            <p:spPr bwMode="auto">
              <a:xfrm>
                <a:off x="-1" y="0"/>
                <a:ext cx="500035" cy="6858000"/>
              </a:xfrm>
              <a:prstGeom prst="rect">
                <a:avLst/>
              </a:prstGeom>
              <a:noFill/>
            </p:spPr>
          </p:pic>
          <p:sp>
            <p:nvSpPr>
              <p:cNvPr id="20" name="19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30" name="29 Rectángulo"/>
          <p:cNvSpPr/>
          <p:nvPr/>
        </p:nvSpPr>
        <p:spPr>
          <a:xfrm>
            <a:off x="4942417" y="2826394"/>
            <a:ext cx="1987037" cy="723275"/>
          </a:xfrm>
          <a:prstGeom prst="rect">
            <a:avLst/>
          </a:prstGeom>
        </p:spPr>
        <p:txBody>
          <a:bodyPr wrap="square">
            <a:spAutoFit/>
          </a:bodyPr>
          <a:lstStyle/>
          <a:p>
            <a:pPr marL="457200" lvl="0" indent="-330200">
              <a:spcAft>
                <a:spcPts val="600"/>
              </a:spcAft>
              <a:buSzPct val="100000"/>
              <a:buChar char="-"/>
            </a:pPr>
            <a:r>
              <a:rPr lang="es-ES" sz="1800" dirty="0" err="1" smtClean="0">
                <a:latin typeface="Georgia" pitchFamily="18" charset="0"/>
              </a:rPr>
              <a:t>Cistaceae</a:t>
            </a:r>
            <a:endParaRPr lang="es-ES" sz="1800" dirty="0" smtClean="0">
              <a:latin typeface="Georgia" pitchFamily="18" charset="0"/>
            </a:endParaRPr>
          </a:p>
          <a:p>
            <a:pPr marL="457200" lvl="0" indent="-330200">
              <a:spcAft>
                <a:spcPts val="600"/>
              </a:spcAft>
              <a:buSzPct val="100000"/>
              <a:buChar char="-"/>
            </a:pPr>
            <a:r>
              <a:rPr lang="es-ES" sz="1800" dirty="0" err="1" smtClean="0">
                <a:latin typeface="Georgia" pitchFamily="18" charset="0"/>
              </a:rPr>
              <a:t>Fabaceae</a:t>
            </a:r>
            <a:endParaRPr lang="es-ES" sz="1800" dirty="0">
              <a:latin typeface="Georgia"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grpSp>
        <p:nvGrpSpPr>
          <p:cNvPr id="2" name="4 Grupo"/>
          <p:cNvGrpSpPr/>
          <p:nvPr/>
        </p:nvGrpSpPr>
        <p:grpSpPr>
          <a:xfrm>
            <a:off x="-1" y="0"/>
            <a:ext cx="8779245" cy="6858000"/>
            <a:chOff x="-1" y="0"/>
            <a:chExt cx="8779245" cy="6858000"/>
          </a:xfrm>
        </p:grpSpPr>
        <p:grpSp>
          <p:nvGrpSpPr>
            <p:cNvPr id="3" name="15 Grupo"/>
            <p:cNvGrpSpPr/>
            <p:nvPr/>
          </p:nvGrpSpPr>
          <p:grpSpPr>
            <a:xfrm>
              <a:off x="714348" y="420054"/>
              <a:ext cx="8064896" cy="1080120"/>
              <a:chOff x="714348" y="0"/>
              <a:chExt cx="8064896" cy="1080120"/>
            </a:xfrm>
          </p:grpSpPr>
          <p:sp>
            <p:nvSpPr>
              <p:cNvPr id="10"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1"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2"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4" name="27 Grupo"/>
            <p:cNvGrpSpPr/>
            <p:nvPr/>
          </p:nvGrpSpPr>
          <p:grpSpPr>
            <a:xfrm>
              <a:off x="-1" y="0"/>
              <a:ext cx="518597" cy="6858000"/>
              <a:chOff x="-1" y="0"/>
              <a:chExt cx="518597" cy="6858000"/>
            </a:xfrm>
          </p:grpSpPr>
          <p:pic>
            <p:nvPicPr>
              <p:cNvPr id="8"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9" name="8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5" name="14 Rectángulo"/>
          <p:cNvSpPr/>
          <p:nvPr/>
        </p:nvSpPr>
        <p:spPr>
          <a:xfrm>
            <a:off x="785786" y="1928802"/>
            <a:ext cx="3796232" cy="369332"/>
          </a:xfrm>
          <a:prstGeom prst="rect">
            <a:avLst/>
          </a:prstGeom>
        </p:spPr>
        <p:txBody>
          <a:bodyPr wrap="none">
            <a:spAutoFit/>
          </a:bodyPr>
          <a:lstStyle/>
          <a:p>
            <a:pPr lvl="0">
              <a:spcAft>
                <a:spcPts val="1800"/>
              </a:spcAft>
            </a:pPr>
            <a:r>
              <a:rPr lang="es-ES" sz="1800" b="1" dirty="0" smtClean="0">
                <a:latin typeface="Georgia" pitchFamily="18" charset="0"/>
              </a:rPr>
              <a:t>¿Se publican estos resultados?</a:t>
            </a:r>
            <a:endParaRPr lang="es-ES" sz="1800" dirty="0">
              <a:latin typeface="Georgia" pitchFamily="18" charset="0"/>
            </a:endParaRPr>
          </a:p>
        </p:txBody>
      </p:sp>
      <p:pic>
        <p:nvPicPr>
          <p:cNvPr id="59394" name="Picture 2"/>
          <p:cNvPicPr>
            <a:picLocks noChangeAspect="1" noChangeArrowheads="1"/>
          </p:cNvPicPr>
          <p:nvPr/>
        </p:nvPicPr>
        <p:blipFill>
          <a:blip r:embed="rId4"/>
          <a:srcRect/>
          <a:stretch>
            <a:fillRect/>
          </a:stretch>
        </p:blipFill>
        <p:spPr bwMode="auto">
          <a:xfrm>
            <a:off x="1928794" y="2857496"/>
            <a:ext cx="5311084" cy="3062300"/>
          </a:xfrm>
          <a:prstGeom prst="roundRect">
            <a:avLst>
              <a:gd name="adj" fmla="val 8594"/>
            </a:avLst>
          </a:prstGeom>
          <a:solidFill>
            <a:schemeClr val="bg1"/>
          </a:solidFill>
          <a:ln>
            <a:noFill/>
          </a:ln>
          <a:effectLst>
            <a:reflection blurRad="12700" stA="38000" endPos="28000" dist="5000" dir="5400000" sy="-100000" algn="bl" rotWithShape="0"/>
          </a:effectLst>
        </p:spPr>
      </p:pic>
      <p:sp>
        <p:nvSpPr>
          <p:cNvPr id="16" name="15 Rectángulo"/>
          <p:cNvSpPr/>
          <p:nvPr/>
        </p:nvSpPr>
        <p:spPr>
          <a:xfrm>
            <a:off x="4500562" y="1928802"/>
            <a:ext cx="1220206" cy="369332"/>
          </a:xfrm>
          <a:prstGeom prst="rect">
            <a:avLst/>
          </a:prstGeom>
        </p:spPr>
        <p:txBody>
          <a:bodyPr wrap="none">
            <a:spAutoFit/>
          </a:bodyPr>
          <a:lstStyle/>
          <a:p>
            <a:pPr lvl="0">
              <a:spcAft>
                <a:spcPts val="1800"/>
              </a:spcAft>
            </a:pPr>
            <a:r>
              <a:rPr lang="es-ES" sz="1800" b="1" dirty="0" smtClean="0">
                <a:latin typeface="Georgia" pitchFamily="18" charset="0"/>
              </a:rPr>
              <a:t>¿Dónde?</a:t>
            </a:r>
            <a:endParaRPr lang="es-ES" sz="1800" dirty="0">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grpSp>
        <p:nvGrpSpPr>
          <p:cNvPr id="11" name="4 Grupo"/>
          <p:cNvGrpSpPr/>
          <p:nvPr/>
        </p:nvGrpSpPr>
        <p:grpSpPr>
          <a:xfrm>
            <a:off x="-1" y="0"/>
            <a:ext cx="8779245" cy="6858000"/>
            <a:chOff x="-1" y="0"/>
            <a:chExt cx="8779245" cy="6858000"/>
          </a:xfrm>
        </p:grpSpPr>
        <p:grpSp>
          <p:nvGrpSpPr>
            <p:cNvPr id="12" name="15 Grupo"/>
            <p:cNvGrpSpPr/>
            <p:nvPr/>
          </p:nvGrpSpPr>
          <p:grpSpPr>
            <a:xfrm>
              <a:off x="714348" y="420054"/>
              <a:ext cx="8064896" cy="1080120"/>
              <a:chOff x="714348" y="0"/>
              <a:chExt cx="8064896" cy="1080120"/>
            </a:xfrm>
          </p:grpSpPr>
          <p:sp>
            <p:nvSpPr>
              <p:cNvPr id="16"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7"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8"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13" name="27 Grupo"/>
            <p:cNvGrpSpPr/>
            <p:nvPr/>
          </p:nvGrpSpPr>
          <p:grpSpPr>
            <a:xfrm>
              <a:off x="-1" y="0"/>
              <a:ext cx="518597" cy="6858000"/>
              <a:chOff x="-1" y="0"/>
              <a:chExt cx="518597" cy="6858000"/>
            </a:xfrm>
          </p:grpSpPr>
          <p:pic>
            <p:nvPicPr>
              <p:cNvPr id="14" name="Picture 2" descr="Resultado de imagen de paisaje"/>
              <p:cNvPicPr>
                <a:picLocks noChangeAspect="1" noChangeArrowheads="1"/>
              </p:cNvPicPr>
              <p:nvPr/>
            </p:nvPicPr>
            <p:blipFill>
              <a:blip r:embed="rId3"/>
              <a:srcRect r="96316"/>
              <a:stretch>
                <a:fillRect/>
              </a:stretch>
            </p:blipFill>
            <p:spPr bwMode="auto">
              <a:xfrm>
                <a:off x="-1" y="0"/>
                <a:ext cx="500035" cy="6858000"/>
              </a:xfrm>
              <a:prstGeom prst="rect">
                <a:avLst/>
              </a:prstGeom>
              <a:noFill/>
            </p:spPr>
          </p:pic>
          <p:sp>
            <p:nvSpPr>
              <p:cNvPr id="15" name="14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pic>
        <p:nvPicPr>
          <p:cNvPr id="153" name="Shape 153"/>
          <p:cNvPicPr preferRelativeResize="0"/>
          <p:nvPr/>
        </p:nvPicPr>
        <p:blipFill>
          <a:blip r:embed="rId4">
            <a:alphaModFix/>
          </a:blip>
          <a:stretch>
            <a:fillRect/>
          </a:stretch>
        </p:blipFill>
        <p:spPr>
          <a:xfrm>
            <a:off x="1214511" y="1947380"/>
            <a:ext cx="1581950" cy="2195299"/>
          </a:xfrm>
          <a:prstGeom prst="rect">
            <a:avLst/>
          </a:prstGeom>
          <a:noFill/>
          <a:ln>
            <a:noFill/>
          </a:ln>
        </p:spPr>
      </p:pic>
      <p:pic>
        <p:nvPicPr>
          <p:cNvPr id="156" name="Shape 156"/>
          <p:cNvPicPr preferRelativeResize="0"/>
          <p:nvPr/>
        </p:nvPicPr>
        <p:blipFill>
          <a:blip r:embed="rId5">
            <a:alphaModFix/>
          </a:blip>
          <a:stretch>
            <a:fillRect/>
          </a:stretch>
        </p:blipFill>
        <p:spPr>
          <a:xfrm>
            <a:off x="3045649" y="1947380"/>
            <a:ext cx="1580400" cy="2195300"/>
          </a:xfrm>
          <a:prstGeom prst="rect">
            <a:avLst/>
          </a:prstGeom>
          <a:noFill/>
          <a:ln>
            <a:noFill/>
          </a:ln>
        </p:spPr>
      </p:pic>
      <p:pic>
        <p:nvPicPr>
          <p:cNvPr id="157" name="Shape 157"/>
          <p:cNvPicPr preferRelativeResize="0"/>
          <p:nvPr/>
        </p:nvPicPr>
        <p:blipFill>
          <a:blip r:embed="rId6">
            <a:alphaModFix/>
          </a:blip>
          <a:stretch>
            <a:fillRect/>
          </a:stretch>
        </p:blipFill>
        <p:spPr>
          <a:xfrm>
            <a:off x="4875237" y="1947380"/>
            <a:ext cx="1581950" cy="2196000"/>
          </a:xfrm>
          <a:prstGeom prst="rect">
            <a:avLst/>
          </a:prstGeom>
          <a:noFill/>
          <a:ln>
            <a:noFill/>
          </a:ln>
        </p:spPr>
      </p:pic>
      <p:pic>
        <p:nvPicPr>
          <p:cNvPr id="158" name="Shape 158"/>
          <p:cNvPicPr preferRelativeResize="0"/>
          <p:nvPr/>
        </p:nvPicPr>
        <p:blipFill>
          <a:blip r:embed="rId7">
            <a:alphaModFix/>
          </a:blip>
          <a:stretch>
            <a:fillRect/>
          </a:stretch>
        </p:blipFill>
        <p:spPr>
          <a:xfrm>
            <a:off x="3687455" y="4446150"/>
            <a:ext cx="1580400" cy="2196000"/>
          </a:xfrm>
          <a:prstGeom prst="rect">
            <a:avLst/>
          </a:prstGeom>
          <a:noFill/>
          <a:ln>
            <a:noFill/>
          </a:ln>
        </p:spPr>
      </p:pic>
      <p:pic>
        <p:nvPicPr>
          <p:cNvPr id="159" name="Shape 159"/>
          <p:cNvPicPr preferRelativeResize="0"/>
          <p:nvPr/>
        </p:nvPicPr>
        <p:blipFill>
          <a:blip r:embed="rId8">
            <a:alphaModFix/>
          </a:blip>
          <a:stretch>
            <a:fillRect/>
          </a:stretch>
        </p:blipFill>
        <p:spPr>
          <a:xfrm>
            <a:off x="1500166" y="4429132"/>
            <a:ext cx="1580400" cy="2196000"/>
          </a:xfrm>
          <a:prstGeom prst="rect">
            <a:avLst/>
          </a:prstGeom>
          <a:noFill/>
          <a:ln>
            <a:noFill/>
          </a:ln>
        </p:spPr>
      </p:pic>
      <p:pic>
        <p:nvPicPr>
          <p:cNvPr id="160" name="Shape 160"/>
          <p:cNvPicPr preferRelativeResize="0"/>
          <p:nvPr/>
        </p:nvPicPr>
        <p:blipFill rotWithShape="1">
          <a:blip r:embed="rId9">
            <a:alphaModFix/>
          </a:blip>
          <a:srcRect l="-9098"/>
          <a:stretch/>
        </p:blipFill>
        <p:spPr>
          <a:xfrm>
            <a:off x="5874743" y="4616236"/>
            <a:ext cx="2191441" cy="1855828"/>
          </a:xfrm>
          <a:prstGeom prst="rect">
            <a:avLst/>
          </a:prstGeom>
          <a:solidFill>
            <a:schemeClr val="bg1"/>
          </a:solidFill>
          <a:ln>
            <a:noFill/>
          </a:ln>
        </p:spPr>
      </p:pic>
      <p:pic>
        <p:nvPicPr>
          <p:cNvPr id="161" name="Shape 161"/>
          <p:cNvPicPr preferRelativeResize="0"/>
          <p:nvPr/>
        </p:nvPicPr>
        <p:blipFill>
          <a:blip r:embed="rId10">
            <a:alphaModFix/>
          </a:blip>
          <a:stretch>
            <a:fillRect/>
          </a:stretch>
        </p:blipFill>
        <p:spPr>
          <a:xfrm>
            <a:off x="6706376" y="1947380"/>
            <a:ext cx="1580400" cy="2196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8" name="Shape 168"/>
          <p:cNvSpPr txBox="1"/>
          <p:nvPr/>
        </p:nvSpPr>
        <p:spPr>
          <a:xfrm>
            <a:off x="890318" y="6438125"/>
            <a:ext cx="3669559" cy="420000"/>
          </a:xfrm>
          <a:prstGeom prst="rect">
            <a:avLst/>
          </a:prstGeom>
          <a:noFill/>
          <a:ln>
            <a:noFill/>
          </a:ln>
        </p:spPr>
        <p:txBody>
          <a:bodyPr lIns="91425" tIns="91425" rIns="91425" bIns="91425" anchor="t" anchorCtr="0">
            <a:noAutofit/>
          </a:bodyPr>
          <a:lstStyle/>
          <a:p>
            <a:pPr lvl="0" algn="ctr">
              <a:spcBef>
                <a:spcPts val="0"/>
              </a:spcBef>
              <a:buNone/>
            </a:pPr>
            <a:r>
              <a:rPr lang="es-ES" dirty="0"/>
              <a:t>Galicia et </a:t>
            </a:r>
            <a:r>
              <a:rPr lang="es-ES" dirty="0" smtClean="0"/>
              <a:t>al. (2010).</a:t>
            </a:r>
            <a:r>
              <a:rPr lang="es-ES" i="1" dirty="0" smtClean="0"/>
              <a:t> </a:t>
            </a:r>
            <a:r>
              <a:rPr lang="es-ES" i="1" dirty="0"/>
              <a:t>Revista Ecosistemas.</a:t>
            </a:r>
          </a:p>
        </p:txBody>
      </p:sp>
      <p:pic>
        <p:nvPicPr>
          <p:cNvPr id="170" name="Shape 170"/>
          <p:cNvPicPr preferRelativeResize="0"/>
          <p:nvPr/>
        </p:nvPicPr>
        <p:blipFill>
          <a:blip r:embed="rId3">
            <a:alphaModFix/>
          </a:blip>
          <a:stretch>
            <a:fillRect/>
          </a:stretch>
        </p:blipFill>
        <p:spPr>
          <a:xfrm>
            <a:off x="878195" y="2428867"/>
            <a:ext cx="3693805" cy="3971931"/>
          </a:xfrm>
          <a:prstGeom prst="rect">
            <a:avLst/>
          </a:prstGeom>
          <a:noFill/>
          <a:ln>
            <a:noFill/>
          </a:ln>
        </p:spPr>
      </p:pic>
      <p:grpSp>
        <p:nvGrpSpPr>
          <p:cNvPr id="7" name="4 Grupo"/>
          <p:cNvGrpSpPr/>
          <p:nvPr/>
        </p:nvGrpSpPr>
        <p:grpSpPr>
          <a:xfrm>
            <a:off x="-1" y="0"/>
            <a:ext cx="8779245" cy="6858000"/>
            <a:chOff x="-1" y="0"/>
            <a:chExt cx="8779245" cy="6858000"/>
          </a:xfrm>
        </p:grpSpPr>
        <p:grpSp>
          <p:nvGrpSpPr>
            <p:cNvPr id="8" name="15 Grupo"/>
            <p:cNvGrpSpPr/>
            <p:nvPr/>
          </p:nvGrpSpPr>
          <p:grpSpPr>
            <a:xfrm>
              <a:off x="714348" y="420054"/>
              <a:ext cx="8064896" cy="1080120"/>
              <a:chOff x="714348" y="0"/>
              <a:chExt cx="8064896" cy="1080120"/>
            </a:xfrm>
          </p:grpSpPr>
          <p:sp>
            <p:nvSpPr>
              <p:cNvPr id="12" name="Rectangle 3"/>
              <p:cNvSpPr/>
              <p:nvPr/>
            </p:nvSpPr>
            <p:spPr>
              <a:xfrm>
                <a:off x="714348" y="0"/>
                <a:ext cx="8001056" cy="1071546"/>
              </a:xfrm>
              <a:prstGeom prst="rect">
                <a:avLst/>
              </a:prstGeom>
              <a:gradFill rotWithShape="1">
                <a:gsLst>
                  <a:gs pos="0">
                    <a:srgbClr val="8DAB8E">
                      <a:tint val="94000"/>
                      <a:satMod val="103000"/>
                      <a:lumMod val="102000"/>
                    </a:srgbClr>
                  </a:gs>
                  <a:gs pos="50000">
                    <a:srgbClr val="8DAB8E">
                      <a:shade val="100000"/>
                      <a:satMod val="110000"/>
                      <a:lumMod val="100000"/>
                    </a:srgbClr>
                  </a:gs>
                  <a:gs pos="100000">
                    <a:srgbClr val="8DAB8E">
                      <a:shade val="78000"/>
                      <a:satMod val="120000"/>
                      <a:lumMod val="99000"/>
                    </a:srgbClr>
                  </a:gs>
                </a:gsLst>
                <a:lin ang="5400000" scaled="0"/>
              </a:gradFill>
              <a:ln w="6350" cap="flat" cmpd="sng" algn="in">
                <a:solidFill>
                  <a:srgbClr val="8DAB8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3" name="Rectangle 4"/>
              <p:cNvSpPr/>
              <p:nvPr/>
            </p:nvSpPr>
            <p:spPr>
              <a:xfrm>
                <a:off x="714348" y="0"/>
                <a:ext cx="8064896" cy="1080120"/>
              </a:xfrm>
              <a:prstGeom prst="rect">
                <a:avLst/>
              </a:prstGeom>
              <a:noFill/>
              <a:ln w="57150" cap="flat" cmpd="sng" algn="in">
                <a:solidFill>
                  <a:srgbClr val="EFEDE3">
                    <a:lumMod val="1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sysClr val="window" lastClr="FFFFFF"/>
                  </a:solidFill>
                  <a:effectLst/>
                  <a:uLnTx/>
                  <a:uFillTx/>
                  <a:latin typeface="Franklin Gothic Book"/>
                  <a:ea typeface="+mn-ea"/>
                  <a:cs typeface="+mn-cs"/>
                </a:endParaRPr>
              </a:p>
            </p:txBody>
          </p:sp>
          <p:sp>
            <p:nvSpPr>
              <p:cNvPr id="14" name="1 Título"/>
              <p:cNvSpPr txBox="1">
                <a:spLocks/>
              </p:cNvSpPr>
              <p:nvPr/>
            </p:nvSpPr>
            <p:spPr>
              <a:xfrm>
                <a:off x="988982" y="70282"/>
                <a:ext cx="7429552" cy="928694"/>
              </a:xfrm>
              <a:prstGeom prst="rect">
                <a:avLst/>
              </a:prstGeom>
              <a:effectLst>
                <a:glow rad="127000">
                  <a:srgbClr val="EFEDE3">
                    <a:lumMod val="10000"/>
                  </a:srgbClr>
                </a:glow>
              </a:effectLst>
            </p:spPr>
            <p:txBody>
              <a:bodyPr vert="horz" lIns="91440" tIns="45720" rIns="91440" bIns="45720" rtlCol="0" anchor="ct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s-ES_tradnl" sz="4000" b="1" i="0" u="none" strike="noStrike" kern="0" cap="all" spc="0" normalizeH="0" baseline="0" noProof="0" dirty="0" smtClean="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rPr>
                  <a:t>resultados</a:t>
                </a:r>
                <a:endParaRPr kumimoji="0" lang="es-ES_tradnl" sz="4000" b="1" i="0" u="none" strike="noStrike" kern="1200" cap="all" spc="0" normalizeH="0" baseline="0" noProof="0" dirty="0">
                  <a:ln w="0">
                    <a:solidFill>
                      <a:schemeClr val="accent3">
                        <a:lumMod val="20000"/>
                        <a:lumOff val="80000"/>
                      </a:schemeClr>
                    </a:solidFill>
                  </a:ln>
                  <a:solidFill>
                    <a:srgbClr val="EFEDE3">
                      <a:lumMod val="90000"/>
                    </a:srgbClr>
                  </a:solidFill>
                  <a:effectLst>
                    <a:reflection blurRad="12700" stA="50000" endPos="50000" dist="5000" dir="5400000" sy="-100000" rotWithShape="0"/>
                  </a:effectLst>
                  <a:uLnTx/>
                  <a:uFillTx/>
                  <a:latin typeface="Franklin Gothic Book"/>
                  <a:ea typeface="+mj-ea"/>
                  <a:cs typeface="+mj-cs"/>
                </a:endParaRPr>
              </a:p>
            </p:txBody>
          </p:sp>
        </p:grpSp>
        <p:grpSp>
          <p:nvGrpSpPr>
            <p:cNvPr id="9" name="27 Grupo"/>
            <p:cNvGrpSpPr/>
            <p:nvPr/>
          </p:nvGrpSpPr>
          <p:grpSpPr>
            <a:xfrm>
              <a:off x="-1" y="0"/>
              <a:ext cx="518597" cy="6858000"/>
              <a:chOff x="-1" y="0"/>
              <a:chExt cx="518597" cy="6858000"/>
            </a:xfrm>
          </p:grpSpPr>
          <p:pic>
            <p:nvPicPr>
              <p:cNvPr id="10" name="Picture 2" descr="Resultado de imagen de paisaje"/>
              <p:cNvPicPr>
                <a:picLocks noChangeAspect="1" noChangeArrowheads="1"/>
              </p:cNvPicPr>
              <p:nvPr/>
            </p:nvPicPr>
            <p:blipFill>
              <a:blip r:embed="rId4"/>
              <a:srcRect r="96316"/>
              <a:stretch>
                <a:fillRect/>
              </a:stretch>
            </p:blipFill>
            <p:spPr bwMode="auto">
              <a:xfrm>
                <a:off x="-1" y="0"/>
                <a:ext cx="500035" cy="6858000"/>
              </a:xfrm>
              <a:prstGeom prst="rect">
                <a:avLst/>
              </a:prstGeom>
              <a:noFill/>
            </p:spPr>
          </p:pic>
          <p:sp>
            <p:nvSpPr>
              <p:cNvPr id="11" name="10 Rectángulo"/>
              <p:cNvSpPr/>
              <p:nvPr/>
            </p:nvSpPr>
            <p:spPr>
              <a:xfrm>
                <a:off x="428596" y="0"/>
                <a:ext cx="90000" cy="6858000"/>
              </a:xfrm>
              <a:prstGeom prst="rect">
                <a:avLst/>
              </a:prstGeom>
              <a:solidFill>
                <a:schemeClr val="tx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15" name="14 Rectángulo"/>
          <p:cNvSpPr/>
          <p:nvPr/>
        </p:nvSpPr>
        <p:spPr>
          <a:xfrm>
            <a:off x="785786" y="1857364"/>
            <a:ext cx="3805850" cy="369332"/>
          </a:xfrm>
          <a:prstGeom prst="rect">
            <a:avLst/>
          </a:prstGeom>
        </p:spPr>
        <p:txBody>
          <a:bodyPr wrap="none">
            <a:spAutoFit/>
          </a:bodyPr>
          <a:lstStyle/>
          <a:p>
            <a:pPr lvl="0">
              <a:spcAft>
                <a:spcPts val="1800"/>
              </a:spcAft>
            </a:pPr>
            <a:r>
              <a:rPr lang="es-ES" sz="1800" b="1" dirty="0" smtClean="0">
                <a:latin typeface="Georgia" pitchFamily="18" charset="0"/>
              </a:rPr>
              <a:t>¿Hábitats de las restituciones?</a:t>
            </a:r>
            <a:endParaRPr lang="es-ES" sz="1800" dirty="0">
              <a:latin typeface="Georgia" pitchFamily="18" charset="0"/>
            </a:endParaRPr>
          </a:p>
        </p:txBody>
      </p:sp>
      <p:pic>
        <p:nvPicPr>
          <p:cNvPr id="1026" name="Picture 2"/>
          <p:cNvPicPr>
            <a:picLocks noChangeAspect="1" noChangeArrowheads="1"/>
          </p:cNvPicPr>
          <p:nvPr/>
        </p:nvPicPr>
        <p:blipFill rotWithShape="1">
          <a:blip r:embed="rId5">
            <a:extLst>
              <a:ext uri="{28A0092B-C50C-407E-A947-70E740481C1C}">
                <a14:useLocalDpi xmlns="" xmlns:a14="http://schemas.microsoft.com/office/drawing/2010/main" val="0"/>
              </a:ext>
            </a:extLst>
          </a:blip>
          <a:srcRect l="4926" r="4926"/>
          <a:stretch/>
        </p:blipFill>
        <p:spPr bwMode="auto">
          <a:xfrm>
            <a:off x="4950206" y="3068960"/>
            <a:ext cx="3654242" cy="21476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rop" id="{EC9488ED-E761-4D60-9AC4-764D1FE2C171}" vid="{CE19780C-D67D-4C13-9DE9-A52BC3BA51B4}"/>
    </a:ext>
  </a:ext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TotalTime>
  <Words>2107</Words>
  <Application>Microsoft Office PowerPoint</Application>
  <PresentationFormat>Presentación en pantalla (4:3)</PresentationFormat>
  <Paragraphs>179</Paragraphs>
  <Slides>18</Slides>
  <Notes>17</Notes>
  <HiddenSlides>0</HiddenSlides>
  <MMClips>0</MMClips>
  <ScaleCrop>false</ScaleCrop>
  <HeadingPairs>
    <vt:vector size="4" baseType="variant">
      <vt:variant>
        <vt:lpstr>Tema</vt:lpstr>
      </vt:variant>
      <vt:variant>
        <vt:i4>2</vt:i4>
      </vt:variant>
      <vt:variant>
        <vt:lpstr>Títulos de diapositiva</vt:lpstr>
      </vt:variant>
      <vt:variant>
        <vt:i4>18</vt:i4>
      </vt:variant>
    </vt:vector>
  </HeadingPairs>
  <TitlesOfParts>
    <vt:vector size="20" baseType="lpstr">
      <vt:lpstr>Tema de Office</vt:lpstr>
      <vt:lpstr>Crop</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Usuario</cp:lastModifiedBy>
  <cp:revision>51</cp:revision>
  <dcterms:modified xsi:type="dcterms:W3CDTF">2017-04-25T07:56:19Z</dcterms:modified>
</cp:coreProperties>
</file>